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3" r:id="rId3"/>
    <p:sldId id="259" r:id="rId4"/>
    <p:sldId id="276" r:id="rId5"/>
    <p:sldId id="277" r:id="rId6"/>
    <p:sldId id="278" r:id="rId7"/>
    <p:sldId id="265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5" r:id="rId22"/>
    <p:sldId id="292" r:id="rId23"/>
    <p:sldId id="296" r:id="rId24"/>
    <p:sldId id="293" r:id="rId25"/>
    <p:sldId id="294" r:id="rId26"/>
    <p:sldId id="297" r:id="rId27"/>
    <p:sldId id="298" r:id="rId28"/>
    <p:sldId id="299" r:id="rId29"/>
    <p:sldId id="300" r:id="rId30"/>
    <p:sldId id="302" r:id="rId31"/>
    <p:sldId id="301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274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7E469-ACEB-45C2-BB5F-691E19E6ABBD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70887-B05D-4F95-BA24-ADA9E98E12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emf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emf"/><Relationship Id="rId5" Type="http://schemas.openxmlformats.org/officeDocument/2006/relationships/image" Target="../media/image68.png"/><Relationship Id="rId4" Type="http://schemas.openxmlformats.org/officeDocument/2006/relationships/image" Target="../media/image6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7" Type="http://schemas.openxmlformats.org/officeDocument/2006/relationships/image" Target="../media/image80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emf"/><Relationship Id="rId4" Type="http://schemas.openxmlformats.org/officeDocument/2006/relationships/image" Target="../media/image7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emf"/><Relationship Id="rId4" Type="http://schemas.openxmlformats.org/officeDocument/2006/relationships/image" Target="../media/image10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emf"/><Relationship Id="rId3" Type="http://schemas.openxmlformats.org/officeDocument/2006/relationships/image" Target="../media/image116.emf"/><Relationship Id="rId7" Type="http://schemas.openxmlformats.org/officeDocument/2006/relationships/image" Target="../media/image120.emf"/><Relationship Id="rId2" Type="http://schemas.openxmlformats.org/officeDocument/2006/relationships/image" Target="../media/image11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emf"/><Relationship Id="rId5" Type="http://schemas.openxmlformats.org/officeDocument/2006/relationships/image" Target="../media/image118.emf"/><Relationship Id="rId10" Type="http://schemas.openxmlformats.org/officeDocument/2006/relationships/image" Target="../media/image123.emf"/><Relationship Id="rId4" Type="http://schemas.openxmlformats.org/officeDocument/2006/relationships/image" Target="../media/image117.emf"/><Relationship Id="rId9" Type="http://schemas.openxmlformats.org/officeDocument/2006/relationships/image" Target="../media/image12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emf"/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7" Type="http://schemas.openxmlformats.org/officeDocument/2006/relationships/image" Target="../media/image131.png"/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emf"/><Relationship Id="rId5" Type="http://schemas.openxmlformats.org/officeDocument/2006/relationships/image" Target="../media/image129.emf"/><Relationship Id="rId4" Type="http://schemas.openxmlformats.org/officeDocument/2006/relationships/image" Target="../media/image128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143000" y="1818382"/>
            <a:ext cx="70866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b="1" i="1" dirty="0" smtClean="0"/>
              <a:t>Lecture two</a:t>
            </a:r>
          </a:p>
          <a:p>
            <a:pPr algn="ctr"/>
            <a:r>
              <a:rPr lang="en-US" sz="3200" b="1" i="1" dirty="0" smtClean="0"/>
              <a:t>Acid – Base Equilibria &amp; pH Calculations</a:t>
            </a:r>
            <a:endParaRPr lang="ar-IQ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52400"/>
            <a:ext cx="5995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883920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828800"/>
            <a:ext cx="3810000" cy="22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09800"/>
            <a:ext cx="8763000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2998789"/>
            <a:ext cx="3138487" cy="4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429000"/>
            <a:ext cx="3733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0"/>
            <a:ext cx="8839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21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344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1" y="4114800"/>
            <a:ext cx="4267200" cy="91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095875"/>
            <a:ext cx="55626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46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8839200" cy="336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62375"/>
            <a:ext cx="6934199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63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534399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2971800"/>
            <a:ext cx="77724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00200"/>
            <a:ext cx="3733799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39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799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4114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7543799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51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52401"/>
            <a:ext cx="312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685800"/>
            <a:ext cx="8458200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771775"/>
            <a:ext cx="2895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1"/>
            <a:ext cx="86868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45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199"/>
            <a:ext cx="8458200" cy="594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6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6106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87762"/>
            <a:ext cx="8610600" cy="301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00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106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0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71628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152400" y="685800"/>
            <a:ext cx="38862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u="sng" dirty="0" smtClean="0"/>
              <a:t>Weak Acid:</a:t>
            </a:r>
          </a:p>
          <a:p>
            <a:pPr algn="just"/>
            <a:r>
              <a:rPr lang="en-US" sz="2400" b="1" dirty="0" smtClean="0"/>
              <a:t>For Acetic Acid: HOAC</a:t>
            </a:r>
            <a:endParaRPr lang="ar-IQ" sz="24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1524000"/>
            <a:ext cx="481488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8534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2362200" y="2971800"/>
            <a:ext cx="1219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dirty="0" smtClean="0"/>
              <a:t>Ka =</a:t>
            </a:r>
            <a:endParaRPr lang="ar-IQ" sz="2400" b="1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9187"/>
            <a:ext cx="8382000" cy="281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6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6868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44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763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67200"/>
            <a:ext cx="8458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شكل بيضاوي 2"/>
          <p:cNvSpPr/>
          <p:nvPr/>
        </p:nvSpPr>
        <p:spPr>
          <a:xfrm>
            <a:off x="6096000" y="4495800"/>
            <a:ext cx="5334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622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457200"/>
            <a:ext cx="2933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76200" y="76200"/>
            <a:ext cx="51054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u="sng" dirty="0" smtClean="0"/>
              <a:t>Or We can write also for Weak acid:</a:t>
            </a:r>
            <a:endParaRPr lang="ar-IQ" sz="2400" b="1" u="sng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295401"/>
            <a:ext cx="890587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28194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10000"/>
            <a:ext cx="54864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4648200"/>
            <a:ext cx="87534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"/>
            <a:ext cx="4191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87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28600" y="0"/>
            <a:ext cx="35814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u="sng" dirty="0" smtClean="0"/>
              <a:t>Weak base:</a:t>
            </a:r>
            <a:endParaRPr lang="ar-IQ" sz="2400" b="1" u="sng" dirty="0"/>
          </a:p>
        </p:txBody>
      </p:sp>
      <p:sp>
        <p:nvSpPr>
          <p:cNvPr id="3" name="مربع نص 2"/>
          <p:cNvSpPr txBox="1"/>
          <p:nvPr/>
        </p:nvSpPr>
        <p:spPr>
          <a:xfrm>
            <a:off x="76200" y="304800"/>
            <a:ext cx="3124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dirty="0" smtClean="0"/>
              <a:t>For NH3:</a:t>
            </a:r>
            <a:endParaRPr lang="ar-IQ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76200"/>
            <a:ext cx="6400800" cy="98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8610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66800"/>
            <a:ext cx="31813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1066800"/>
            <a:ext cx="4000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17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839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6110288" cy="91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6248400" y="1671935"/>
            <a:ext cx="16764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dirty="0" smtClean="0"/>
              <a:t>=Kw / Ka</a:t>
            </a:r>
            <a:endParaRPr lang="ar-IQ" sz="2400" b="1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2362200"/>
            <a:ext cx="6186488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200400"/>
            <a:ext cx="852487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229225"/>
            <a:ext cx="29908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4019550"/>
            <a:ext cx="854868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0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5715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66750"/>
            <a:ext cx="860107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0400"/>
            <a:ext cx="8381999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06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95250"/>
            <a:ext cx="863917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447800"/>
            <a:ext cx="863917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4029075"/>
            <a:ext cx="3694538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10100"/>
            <a:ext cx="7848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60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1924"/>
            <a:ext cx="5181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0"/>
            <a:ext cx="8839200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1"/>
            <a:ext cx="8534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68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4582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86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3820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7620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92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153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95800"/>
            <a:ext cx="80772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30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8153400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82296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90900"/>
            <a:ext cx="83820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72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"/>
            <a:ext cx="8610600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91000"/>
            <a:ext cx="8610599" cy="236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6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1"/>
            <a:ext cx="82296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5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458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95575"/>
            <a:ext cx="44958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11525"/>
            <a:ext cx="845820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38" y="5491163"/>
            <a:ext cx="5800725" cy="90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304800" y="147935"/>
            <a:ext cx="3657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i="1" dirty="0" smtClean="0">
                <a:solidFill>
                  <a:srgbClr val="FF0000"/>
                </a:solidFill>
              </a:rPr>
              <a:t>Buffer Capacity (</a:t>
            </a:r>
            <a:r>
              <a:rPr lang="el-GR" sz="2400" b="1" i="1" dirty="0" smtClean="0">
                <a:solidFill>
                  <a:srgbClr val="FF0000"/>
                </a:solidFill>
              </a:rPr>
              <a:t>β</a:t>
            </a:r>
            <a:r>
              <a:rPr lang="en-US" sz="2400" b="1" i="1" dirty="0" smtClean="0">
                <a:solidFill>
                  <a:srgbClr val="FF0000"/>
                </a:solidFill>
              </a:rPr>
              <a:t> )</a:t>
            </a:r>
            <a:endParaRPr lang="ar-IQ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8763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1050"/>
            <a:ext cx="8229600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29000"/>
            <a:ext cx="85344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51363"/>
            <a:ext cx="4191000" cy="78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8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8686800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92213"/>
            <a:ext cx="8534400" cy="536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80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6200" y="76200"/>
            <a:ext cx="4419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400" b="1" u="sng" dirty="0" smtClean="0"/>
              <a:t>For Weak base and it is salt:</a:t>
            </a:r>
            <a:endParaRPr lang="ar-IQ" sz="2400" b="1" u="sng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1"/>
            <a:ext cx="8382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98639"/>
            <a:ext cx="8229600" cy="178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79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"/>
            <a:ext cx="8610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86400"/>
            <a:ext cx="8458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662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6477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6263"/>
            <a:ext cx="87630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426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4582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124199"/>
            <a:ext cx="5334000" cy="5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78237"/>
            <a:ext cx="861060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4511676"/>
            <a:ext cx="4567237" cy="51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13363"/>
            <a:ext cx="46101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5181600"/>
            <a:ext cx="45339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97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1"/>
            <a:ext cx="8610600" cy="487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257800"/>
            <a:ext cx="8382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8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3048000" cy="398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533400"/>
            <a:ext cx="41290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94371"/>
            <a:ext cx="5638800" cy="48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3" y="1219200"/>
            <a:ext cx="2947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7363"/>
            <a:ext cx="50292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6400"/>
            <a:ext cx="3671596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486025"/>
            <a:ext cx="4500563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717925"/>
            <a:ext cx="8776996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4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0"/>
            <a:ext cx="5257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sz="2800" b="1" u="sng" dirty="0" smtClean="0"/>
              <a:t>For Salts of weak bases: (NH4Cl)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457200"/>
            <a:ext cx="5553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4114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8763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8763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2" y="838200"/>
            <a:ext cx="4376738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248400"/>
            <a:ext cx="7467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97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534400" cy="617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518160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28600" y="533400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According to the </a:t>
            </a:r>
            <a:r>
              <a:rPr lang="en-US" sz="2400" dirty="0" err="1"/>
              <a:t>Bronsted</a:t>
            </a:r>
            <a:r>
              <a:rPr lang="en-US" sz="2400" dirty="0"/>
              <a:t>-Lowry theory, an </a:t>
            </a:r>
            <a:r>
              <a:rPr lang="en-US" sz="2400" b="1" dirty="0"/>
              <a:t>acid</a:t>
            </a:r>
            <a:r>
              <a:rPr lang="en-US" sz="2400" dirty="0"/>
              <a:t> is a proton donor and a </a:t>
            </a:r>
            <a:r>
              <a:rPr lang="en-US" sz="2400" b="1" dirty="0"/>
              <a:t>Base</a:t>
            </a:r>
            <a:r>
              <a:rPr lang="en-US" sz="2400" dirty="0"/>
              <a:t> is a proton acceptor. </a:t>
            </a:r>
            <a:endParaRPr lang="ar-IQ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1"/>
            <a:ext cx="35718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1447801"/>
            <a:ext cx="3571875" cy="53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6858000" cy="40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146584"/>
            <a:ext cx="8686799" cy="119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495800"/>
            <a:ext cx="86391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981700"/>
            <a:ext cx="6781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26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534400" cy="271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998788"/>
            <a:ext cx="655320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19475"/>
            <a:ext cx="85344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46513"/>
            <a:ext cx="8610600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991100"/>
            <a:ext cx="4953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410200"/>
            <a:ext cx="4395787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6027738"/>
            <a:ext cx="4829175" cy="3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16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9063"/>
            <a:ext cx="8534400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686799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276600"/>
            <a:ext cx="868679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00575"/>
            <a:ext cx="73914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95925"/>
            <a:ext cx="73914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66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2875"/>
            <a:ext cx="7467599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8686799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2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80</Words>
  <Application>Microsoft Office PowerPoint</Application>
  <PresentationFormat>عرض على الشاشة (3:4)‏</PresentationFormat>
  <Paragraphs>13</Paragraphs>
  <Slides>41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41</vt:i4>
      </vt:variant>
    </vt:vector>
  </HeadingPairs>
  <TitlesOfParts>
    <vt:vector size="42" baseType="lpstr"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By DR.Ahmed Saker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Aqueous Solutions and Chemical Equilibria:</dc:title>
  <dc:creator>Dr.Abdulbari</dc:creator>
  <cp:lastModifiedBy>mohammad</cp:lastModifiedBy>
  <cp:revision>69</cp:revision>
  <dcterms:created xsi:type="dcterms:W3CDTF">2010-11-09T18:09:02Z</dcterms:created>
  <dcterms:modified xsi:type="dcterms:W3CDTF">2017-11-15T07:27:00Z</dcterms:modified>
</cp:coreProperties>
</file>