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9"/>
  </p:notesMasterIdLst>
  <p:sldIdLst>
    <p:sldId id="285" r:id="rId2"/>
    <p:sldId id="286" r:id="rId3"/>
    <p:sldId id="287" r:id="rId4"/>
    <p:sldId id="288" r:id="rId5"/>
    <p:sldId id="289" r:id="rId6"/>
    <p:sldId id="290" r:id="rId7"/>
    <p:sldId id="291" r:id="rId8"/>
    <p:sldId id="292" r:id="rId9"/>
    <p:sldId id="293" r:id="rId10"/>
    <p:sldId id="294" r:id="rId11"/>
    <p:sldId id="295" r:id="rId12"/>
    <p:sldId id="296" r:id="rId13"/>
    <p:sldId id="297" r:id="rId14"/>
    <p:sldId id="298" r:id="rId15"/>
    <p:sldId id="299" r:id="rId16"/>
    <p:sldId id="300" r:id="rId17"/>
    <p:sldId id="301" r:id="rId18"/>
    <p:sldId id="302" r:id="rId19"/>
    <p:sldId id="303" r:id="rId20"/>
    <p:sldId id="304" r:id="rId21"/>
    <p:sldId id="305" r:id="rId22"/>
    <p:sldId id="306" r:id="rId23"/>
    <p:sldId id="307" r:id="rId24"/>
    <p:sldId id="308" r:id="rId25"/>
    <p:sldId id="309" r:id="rId26"/>
    <p:sldId id="310" r:id="rId27"/>
    <p:sldId id="311" r:id="rId28"/>
    <p:sldId id="312" r:id="rId29"/>
    <p:sldId id="313" r:id="rId30"/>
    <p:sldId id="314" r:id="rId31"/>
    <p:sldId id="315" r:id="rId32"/>
    <p:sldId id="316" r:id="rId33"/>
    <p:sldId id="317" r:id="rId34"/>
    <p:sldId id="318" r:id="rId35"/>
    <p:sldId id="319" r:id="rId36"/>
    <p:sldId id="320" r:id="rId37"/>
    <p:sldId id="321" r:id="rId38"/>
    <p:sldId id="322" r:id="rId39"/>
    <p:sldId id="323" r:id="rId40"/>
    <p:sldId id="324" r:id="rId41"/>
    <p:sldId id="325" r:id="rId42"/>
    <p:sldId id="326" r:id="rId43"/>
    <p:sldId id="327" r:id="rId44"/>
    <p:sldId id="340" r:id="rId45"/>
    <p:sldId id="341" r:id="rId46"/>
    <p:sldId id="342" r:id="rId47"/>
    <p:sldId id="343" r:id="rId48"/>
    <p:sldId id="344" r:id="rId49"/>
    <p:sldId id="345" r:id="rId50"/>
    <p:sldId id="346" r:id="rId51"/>
    <p:sldId id="353" r:id="rId52"/>
    <p:sldId id="354" r:id="rId53"/>
    <p:sldId id="355" r:id="rId54"/>
    <p:sldId id="356" r:id="rId55"/>
    <p:sldId id="366" r:id="rId56"/>
    <p:sldId id="367" r:id="rId57"/>
    <p:sldId id="368" r:id="rId58"/>
    <p:sldId id="369" r:id="rId59"/>
    <p:sldId id="370" r:id="rId60"/>
    <p:sldId id="371" r:id="rId61"/>
    <p:sldId id="372" r:id="rId62"/>
    <p:sldId id="373" r:id="rId63"/>
    <p:sldId id="374" r:id="rId64"/>
    <p:sldId id="375" r:id="rId65"/>
    <p:sldId id="376" r:id="rId66"/>
    <p:sldId id="377" r:id="rId67"/>
    <p:sldId id="378" r:id="rId68"/>
    <p:sldId id="379" r:id="rId69"/>
    <p:sldId id="389" r:id="rId70"/>
    <p:sldId id="390" r:id="rId71"/>
    <p:sldId id="391" r:id="rId72"/>
    <p:sldId id="392" r:id="rId73"/>
    <p:sldId id="393" r:id="rId74"/>
    <p:sldId id="394" r:id="rId75"/>
    <p:sldId id="402" r:id="rId76"/>
    <p:sldId id="403" r:id="rId77"/>
    <p:sldId id="404" r:id="rId78"/>
    <p:sldId id="405" r:id="rId79"/>
    <p:sldId id="406" r:id="rId80"/>
    <p:sldId id="407" r:id="rId81"/>
    <p:sldId id="339" r:id="rId82"/>
    <p:sldId id="258" r:id="rId83"/>
    <p:sldId id="259" r:id="rId84"/>
    <p:sldId id="260" r:id="rId85"/>
    <p:sldId id="261" r:id="rId86"/>
    <p:sldId id="262" r:id="rId87"/>
    <p:sldId id="263" r:id="rId88"/>
    <p:sldId id="264" r:id="rId89"/>
    <p:sldId id="265" r:id="rId90"/>
    <p:sldId id="266" r:id="rId91"/>
    <p:sldId id="282" r:id="rId92"/>
    <p:sldId id="267" r:id="rId93"/>
    <p:sldId id="268" r:id="rId94"/>
    <p:sldId id="270" r:id="rId95"/>
    <p:sldId id="273" r:id="rId96"/>
    <p:sldId id="274" r:id="rId97"/>
    <p:sldId id="275" r:id="rId9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223AAC-B709-473C-8F16-0012194F336C}" type="datetimeFigureOut">
              <a:rPr lang="en-US" smtClean="0"/>
              <a:pPr/>
              <a:t>4/8/2019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7FDF51-F7D0-4C30-B407-BD5E1D92B17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A2E5B3B-FF6C-4CFE-BD48-C395B4652BB2}" type="datetimeFigureOut">
              <a:rPr lang="en-US" smtClean="0"/>
              <a:pPr/>
              <a:t>4/8/2019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162C82-7C0F-4454-BE9A-D6F6CBFCEE4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2E5B3B-FF6C-4CFE-BD48-C395B4652BB2}" type="datetimeFigureOut">
              <a:rPr lang="en-US" smtClean="0"/>
              <a:pPr/>
              <a:t>4/8/2019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162C82-7C0F-4454-BE9A-D6F6CBFCEE4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2E5B3B-FF6C-4CFE-BD48-C395B4652BB2}" type="datetimeFigureOut">
              <a:rPr lang="en-US" smtClean="0"/>
              <a:pPr/>
              <a:t>4/8/2019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162C82-7C0F-4454-BE9A-D6F6CBFCEE4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2E5B3B-FF6C-4CFE-BD48-C395B4652BB2}" type="datetimeFigureOut">
              <a:rPr lang="en-US" smtClean="0"/>
              <a:pPr/>
              <a:t>4/8/2019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162C82-7C0F-4454-BE9A-D6F6CBFCEE4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2E5B3B-FF6C-4CFE-BD48-C395B4652BB2}" type="datetimeFigureOut">
              <a:rPr lang="en-US" smtClean="0"/>
              <a:pPr/>
              <a:t>4/8/2019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162C82-7C0F-4454-BE9A-D6F6CBFCEE4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A2E5B3B-FF6C-4CFE-BD48-C395B4652BB2}" type="datetimeFigureOut">
              <a:rPr lang="en-US" smtClean="0"/>
              <a:pPr/>
              <a:t>4/8/2019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162C82-7C0F-4454-BE9A-D6F6CBFCEE4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A2E5B3B-FF6C-4CFE-BD48-C395B4652BB2}" type="datetimeFigureOut">
              <a:rPr lang="en-US" smtClean="0"/>
              <a:pPr/>
              <a:t>4/8/2019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162C82-7C0F-4454-BE9A-D6F6CBFCEE4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A2E5B3B-FF6C-4CFE-BD48-C395B4652BB2}" type="datetimeFigureOut">
              <a:rPr lang="en-US" smtClean="0"/>
              <a:pPr/>
              <a:t>4/8/2019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162C82-7C0F-4454-BE9A-D6F6CBFCEE4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2E5B3B-FF6C-4CFE-BD48-C395B4652BB2}" type="datetimeFigureOut">
              <a:rPr lang="en-US" smtClean="0"/>
              <a:pPr/>
              <a:t>4/8/2019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162C82-7C0F-4454-BE9A-D6F6CBFCEE4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2E5B3B-FF6C-4CFE-BD48-C395B4652BB2}" type="datetimeFigureOut">
              <a:rPr lang="en-US" smtClean="0"/>
              <a:pPr/>
              <a:t>4/8/2019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162C82-7C0F-4454-BE9A-D6F6CBFCEE4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2E5B3B-FF6C-4CFE-BD48-C395B4652BB2}" type="datetimeFigureOut">
              <a:rPr lang="en-US" smtClean="0"/>
              <a:pPr/>
              <a:t>4/8/2019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162C82-7C0F-4454-BE9A-D6F6CBFCEE4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2E5B3B-FF6C-4CFE-BD48-C395B4652BB2}" type="datetimeFigureOut">
              <a:rPr lang="en-US" smtClean="0"/>
              <a:pPr/>
              <a:t>4/8/2019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162C82-7C0F-4454-BE9A-D6F6CBFCEE4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biology.about.com/od/geneticsglossary/g/genetheory.htm" TargetMode="External"/><Relationship Id="rId7" Type="http://schemas.openxmlformats.org/officeDocument/2006/relationships/hyperlink" Target="http://biology.about.com/od/evolution/a/aa110207a.htm" TargetMode="External"/><Relationship Id="rId2" Type="http://schemas.openxmlformats.org/officeDocument/2006/relationships/hyperlink" Target="http://biology.about.com/od/biologydictionary/g/celltheory.htm" TargetMode="External"/><Relationship Id="rId1" Type="http://schemas.openxmlformats.org/officeDocument/2006/relationships/slideLayout" Target="../slideLayouts/slideLayout2.xml"/><Relationship Id="rId6" Type="http://schemas.openxmlformats.org/officeDocument/2006/relationships/hyperlink" Target="http://biology.about.com/od/geneticsglossary/g/DNA.htm" TargetMode="External"/><Relationship Id="rId5" Type="http://schemas.openxmlformats.org/officeDocument/2006/relationships/hyperlink" Target="http://biology.about.com/od/geneticsglossary/g/chromosome.htm" TargetMode="External"/><Relationship Id="rId4" Type="http://schemas.openxmlformats.org/officeDocument/2006/relationships/hyperlink" Target="http://biology.about.com/od/geneticsglossary/g/Genes.htm"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biology.about.com/od/biologydictionary/g/thermodynamics.htm" TargetMode="External"/><Relationship Id="rId2" Type="http://schemas.openxmlformats.org/officeDocument/2006/relationships/hyperlink" Target="http://biology.about.com/od/biologydictionary/g/homeostasis.htm"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214290"/>
            <a:ext cx="8229600" cy="5911873"/>
          </a:xfrm>
        </p:spPr>
        <p:txBody>
          <a:bodyPr/>
          <a:lstStyle/>
          <a:p>
            <a:pPr>
              <a:buNone/>
            </a:pPr>
            <a:r>
              <a:rPr lang="en-US" sz="6000" b="1" dirty="0" smtClean="0"/>
              <a:t>                Biology</a:t>
            </a:r>
          </a:p>
          <a:p>
            <a:pPr>
              <a:buNone/>
            </a:pPr>
            <a:r>
              <a:rPr lang="en-US" sz="6000" b="1" dirty="0" smtClean="0"/>
              <a:t> </a:t>
            </a:r>
            <a:endParaRPr lang="en-US" sz="6000" dirty="0" smtClean="0"/>
          </a:p>
          <a:p>
            <a:pPr>
              <a:buNone/>
            </a:pPr>
            <a:r>
              <a:rPr lang="en-US" sz="6000" dirty="0" smtClean="0"/>
              <a:t>         Human Biology      </a:t>
            </a:r>
            <a:r>
              <a:rPr lang="ar-IQ" sz="6000" dirty="0" smtClean="0"/>
              <a:t>  </a:t>
            </a:r>
          </a:p>
          <a:p>
            <a:pPr>
              <a:buNone/>
            </a:pPr>
            <a:r>
              <a:rPr lang="en-US" sz="6000" dirty="0" smtClean="0"/>
              <a:t>   </a:t>
            </a:r>
            <a:endParaRPr lang="en-US" sz="6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normAutofit lnSpcReduction="10000"/>
          </a:bodyPr>
          <a:lstStyle/>
          <a:p>
            <a:pPr>
              <a:buNone/>
            </a:pPr>
            <a:r>
              <a:rPr lang="en-US" sz="3600" b="1" dirty="0" smtClean="0"/>
              <a:t>7</a:t>
            </a:r>
            <a:r>
              <a:rPr lang="en-US" sz="3600" dirty="0" smtClean="0"/>
              <a:t>. </a:t>
            </a:r>
            <a:r>
              <a:rPr lang="en-US" sz="3600" b="1" dirty="0" smtClean="0"/>
              <a:t>Evolutionary Adaptations</a:t>
            </a:r>
            <a:r>
              <a:rPr lang="en-US" sz="3600" dirty="0" smtClean="0"/>
              <a:t>: </a:t>
            </a:r>
          </a:p>
          <a:p>
            <a:pPr>
              <a:buNone/>
            </a:pPr>
            <a:r>
              <a:rPr lang="en-US" sz="3600" dirty="0" smtClean="0"/>
              <a:t>	</a:t>
            </a:r>
            <a:r>
              <a:rPr lang="en-US" sz="3600" b="1" dirty="0" smtClean="0"/>
              <a:t>a) Adaptations</a:t>
            </a:r>
            <a:r>
              <a:rPr lang="en-US" sz="3600" dirty="0" smtClean="0"/>
              <a:t> are modifications that make organisms suited to their life.</a:t>
            </a:r>
          </a:p>
          <a:p>
            <a:pPr>
              <a:buNone/>
            </a:pPr>
            <a:r>
              <a:rPr lang="en-US" sz="3600" dirty="0" smtClean="0"/>
              <a:t>	</a:t>
            </a:r>
            <a:r>
              <a:rPr lang="en-US" sz="3600" b="1" dirty="0" smtClean="0"/>
              <a:t>b)</a:t>
            </a:r>
            <a:r>
              <a:rPr lang="en-US" sz="3600" dirty="0" smtClean="0"/>
              <a:t> Adaptations come about through evolution               </a:t>
            </a:r>
          </a:p>
          <a:p>
            <a:pPr>
              <a:buNone/>
            </a:pPr>
            <a:r>
              <a:rPr lang="en-US" sz="3600" dirty="0" smtClean="0"/>
              <a:t>	</a:t>
            </a:r>
            <a:r>
              <a:rPr lang="ar-IQ" sz="3600" dirty="0" smtClean="0"/>
              <a:t> </a:t>
            </a:r>
            <a:r>
              <a:rPr lang="en-US" sz="3600" dirty="0" smtClean="0"/>
              <a:t> </a:t>
            </a:r>
            <a:r>
              <a:rPr lang="en-US" sz="3600" b="1" dirty="0" smtClean="0"/>
              <a:t>c)</a:t>
            </a:r>
            <a:r>
              <a:rPr lang="en-US" sz="3600" dirty="0" smtClean="0"/>
              <a:t> </a:t>
            </a:r>
            <a:r>
              <a:rPr lang="en-US" sz="3600" b="1" dirty="0" smtClean="0"/>
              <a:t>Evolution</a:t>
            </a:r>
            <a:r>
              <a:rPr lang="en-US" sz="3600" dirty="0" smtClean="0"/>
              <a:t> is the process by which a species changes over time.                           </a:t>
            </a:r>
          </a:p>
          <a:p>
            <a:pPr>
              <a:buNone/>
            </a:pPr>
            <a:r>
              <a:rPr lang="en-US" sz="3600" b="1" dirty="0" smtClean="0"/>
              <a:t>d)</a:t>
            </a:r>
            <a:r>
              <a:rPr lang="en-US" sz="3600" dirty="0" smtClean="0"/>
              <a:t> A </a:t>
            </a:r>
            <a:r>
              <a:rPr lang="en-US" sz="3600" b="1" dirty="0" smtClean="0"/>
              <a:t>species</a:t>
            </a:r>
            <a:r>
              <a:rPr lang="en-US" sz="3600" dirty="0" smtClean="0"/>
              <a:t> is a group of similar organisms that can interbreed.    </a:t>
            </a:r>
            <a:r>
              <a:rPr lang="ar-IQ" sz="3600" dirty="0" smtClean="0"/>
              <a:t> </a:t>
            </a:r>
            <a:endParaRPr lang="en-US" sz="3600" dirty="0" smtClean="0"/>
          </a:p>
          <a:p>
            <a:pPr algn="ctr">
              <a:buNone/>
            </a:pPr>
            <a:r>
              <a:rPr lang="en-US" sz="2400" dirty="0" smtClean="0"/>
              <a:t>	 </a:t>
            </a:r>
            <a:r>
              <a:rPr lang="en-US" dirty="0" smtClean="0"/>
              <a:t>   </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214290"/>
            <a:ext cx="8229600" cy="5911873"/>
          </a:xfrm>
        </p:spPr>
        <p:txBody>
          <a:bodyPr/>
          <a:lstStyle/>
          <a:p>
            <a:pPr>
              <a:buNone/>
            </a:pPr>
            <a:r>
              <a:rPr lang="en-US" b="1" dirty="0" smtClean="0"/>
              <a:t>e)</a:t>
            </a:r>
            <a:r>
              <a:rPr lang="en-US" dirty="0" smtClean="0"/>
              <a:t> Modifications occur over time as organisms reproduce.                                  </a:t>
            </a:r>
          </a:p>
          <a:p>
            <a:pPr>
              <a:buNone/>
            </a:pPr>
            <a:r>
              <a:rPr lang="en-US" dirty="0" smtClean="0"/>
              <a:t>  </a:t>
            </a:r>
            <a:r>
              <a:rPr lang="en-US" b="1" dirty="0" smtClean="0"/>
              <a:t>f)</a:t>
            </a:r>
            <a:r>
              <a:rPr lang="en-US" dirty="0" smtClean="0"/>
              <a:t> </a:t>
            </a:r>
            <a:r>
              <a:rPr lang="en-US" b="1" dirty="0" smtClean="0"/>
              <a:t>Natural selection,</a:t>
            </a:r>
            <a:r>
              <a:rPr lang="en-US" dirty="0" smtClean="0"/>
              <a:t> proposed by Charles Darwin, explains how species change  over time when a new variation arises that allows certain members to be more  competitive and thus survive and reproduce better. </a:t>
            </a:r>
          </a:p>
          <a:p>
            <a:pPr>
              <a:buNone/>
            </a:pPr>
            <a:r>
              <a:rPr lang="en-US" dirty="0" smtClean="0"/>
              <a:t>		</a:t>
            </a:r>
            <a:r>
              <a:rPr lang="en-US" b="1" dirty="0" smtClean="0"/>
              <a:t>g) </a:t>
            </a:r>
            <a:r>
              <a:rPr lang="en-US" dirty="0" smtClean="0"/>
              <a:t>The theory of evolution can explain the diversity of life</a:t>
            </a:r>
            <a:endParaRPr lang="ar-IQ" dirty="0" smtClean="0"/>
          </a:p>
          <a:p>
            <a:pPr>
              <a:buNone/>
            </a:pPr>
            <a:r>
              <a:rPr lang="en-US" dirty="0" smtClean="0"/>
              <a:t>   </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571480"/>
            <a:ext cx="8229600" cy="5554683"/>
          </a:xfrm>
        </p:spPr>
        <p:txBody>
          <a:bodyPr>
            <a:normAutofit/>
          </a:bodyPr>
          <a:lstStyle/>
          <a:p>
            <a:pPr>
              <a:buNone/>
            </a:pPr>
            <a:r>
              <a:rPr lang="en-US" sz="4000" dirty="0" smtClean="0"/>
              <a:t>All living things share certain key characteristics:</a:t>
            </a:r>
          </a:p>
          <a:p>
            <a:pPr>
              <a:buNone/>
            </a:pPr>
            <a:r>
              <a:rPr lang="en-US" sz="4000" dirty="0" smtClean="0"/>
              <a:t> order, sensitivity, growth, development and reproduction, regulation, and homeostasis</a:t>
            </a:r>
            <a:r>
              <a:rPr lang="en-US" sz="4000" b="1" dirty="0" smtClean="0"/>
              <a:t>.</a:t>
            </a:r>
            <a:endParaRPr lang="en-US" sz="4000" dirty="0" smtClean="0"/>
          </a:p>
          <a:p>
            <a:pPr>
              <a:buNone/>
            </a:pPr>
            <a:r>
              <a:rPr lang="en-US" sz="4000" dirty="0" smtClean="0"/>
              <a:t>    </a:t>
            </a:r>
            <a:endParaRPr lang="en-US" sz="4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142852"/>
            <a:ext cx="8229600" cy="5983311"/>
          </a:xfrm>
        </p:spPr>
        <p:txBody>
          <a:bodyPr>
            <a:normAutofit fontScale="85000" lnSpcReduction="20000"/>
          </a:bodyPr>
          <a:lstStyle/>
          <a:p>
            <a:pPr lvl="0"/>
            <a:r>
              <a:rPr lang="en-US" sz="4800" b="1" dirty="0" smtClean="0"/>
              <a:t>Basic Principles of Biology</a:t>
            </a:r>
            <a:endParaRPr lang="en-US" sz="4800" dirty="0" smtClean="0"/>
          </a:p>
          <a:p>
            <a:pPr>
              <a:buNone/>
            </a:pPr>
            <a:r>
              <a:rPr lang="en-US" dirty="0" smtClean="0"/>
              <a:t>The foundation of biologist exists today is based on five basic principles.  basic theories are present in biology</a:t>
            </a:r>
            <a:r>
              <a:rPr lang="en-US" b="1" dirty="0" smtClean="0"/>
              <a:t> </a:t>
            </a:r>
            <a:endParaRPr lang="en-US" dirty="0" smtClean="0"/>
          </a:p>
          <a:p>
            <a:pPr>
              <a:buNone/>
            </a:pPr>
            <a:r>
              <a:rPr lang="en-US" dirty="0" smtClean="0"/>
              <a:t>1-</a:t>
            </a:r>
            <a:r>
              <a:rPr lang="en-US" dirty="0" smtClean="0">
                <a:solidFill>
                  <a:schemeClr val="bg1"/>
                </a:solidFill>
                <a:hlinkClick r:id="rId2"/>
              </a:rPr>
              <a:t>Cell Theory</a:t>
            </a:r>
            <a:r>
              <a:rPr lang="en-US" dirty="0" smtClean="0">
                <a:solidFill>
                  <a:schemeClr val="bg1"/>
                </a:solidFill>
              </a:rPr>
              <a:t>: </a:t>
            </a:r>
            <a:r>
              <a:rPr lang="en-US" dirty="0" smtClean="0"/>
              <a:t>all living organisms are composed of cells. The cell is the basic unit of life.</a:t>
            </a:r>
            <a:br>
              <a:rPr lang="en-US" dirty="0" smtClean="0"/>
            </a:br>
            <a:r>
              <a:rPr lang="en-US" dirty="0" smtClean="0"/>
              <a:t> </a:t>
            </a:r>
          </a:p>
          <a:p>
            <a:pPr>
              <a:buNone/>
            </a:pPr>
            <a:r>
              <a:rPr lang="en-US" dirty="0" smtClean="0"/>
              <a:t>2-</a:t>
            </a:r>
            <a:r>
              <a:rPr lang="en-US" dirty="0" smtClean="0">
                <a:hlinkClick r:id="rId3"/>
              </a:rPr>
              <a:t>Gene Theory</a:t>
            </a:r>
            <a:r>
              <a:rPr lang="en-US" dirty="0" smtClean="0"/>
              <a:t>: traits are inherited through gene transmission.</a:t>
            </a:r>
            <a:r>
              <a:rPr lang="en-US" b="1" dirty="0" smtClean="0"/>
              <a:t> </a:t>
            </a:r>
          </a:p>
          <a:p>
            <a:pPr>
              <a:buNone/>
            </a:pPr>
            <a:r>
              <a:rPr lang="en-US" dirty="0" smtClean="0">
                <a:hlinkClick r:id="rId4"/>
              </a:rPr>
              <a:t>Genes</a:t>
            </a:r>
            <a:r>
              <a:rPr lang="en-US" b="1" dirty="0" smtClean="0"/>
              <a:t> </a:t>
            </a:r>
            <a:r>
              <a:rPr lang="en-US" dirty="0" smtClean="0"/>
              <a:t>are located on </a:t>
            </a:r>
            <a:r>
              <a:rPr lang="en-US" dirty="0" smtClean="0">
                <a:hlinkClick r:id="rId5"/>
              </a:rPr>
              <a:t>chromosomes</a:t>
            </a:r>
            <a:r>
              <a:rPr lang="en-US" b="1" dirty="0" smtClean="0"/>
              <a:t> </a:t>
            </a:r>
            <a:r>
              <a:rPr lang="en-US" dirty="0" smtClean="0"/>
              <a:t>and consist of</a:t>
            </a:r>
            <a:r>
              <a:rPr lang="en-US" b="1" dirty="0" smtClean="0"/>
              <a:t> </a:t>
            </a:r>
            <a:r>
              <a:rPr lang="en-US" dirty="0" smtClean="0">
                <a:hlinkClick r:id="rId6"/>
              </a:rPr>
              <a:t>DNA</a:t>
            </a:r>
            <a:r>
              <a:rPr lang="en-US" dirty="0" smtClean="0"/>
              <a:t>.</a:t>
            </a:r>
          </a:p>
          <a:p>
            <a:pPr>
              <a:buNone/>
            </a:pPr>
            <a:endParaRPr lang="en-US" dirty="0" smtClean="0"/>
          </a:p>
          <a:p>
            <a:pPr>
              <a:buNone/>
            </a:pPr>
            <a:r>
              <a:rPr lang="en-US" dirty="0" smtClean="0"/>
              <a:t>3-</a:t>
            </a:r>
            <a:r>
              <a:rPr lang="en-US" dirty="0" smtClean="0">
                <a:hlinkClick r:id="rId7"/>
              </a:rPr>
              <a:t>Evolution</a:t>
            </a:r>
            <a:r>
              <a:rPr lang="en-US" dirty="0" smtClean="0"/>
              <a:t>: any genetic change in a population that is inherited over several generations. These changes may be small or large, noticeable or not so noticeable.</a:t>
            </a:r>
          </a:p>
          <a:p>
            <a:pPr>
              <a:buNone/>
            </a:pPr>
            <a:r>
              <a:rPr lang="en-US" dirty="0" smtClean="0"/>
              <a:t>    </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normAutofit lnSpcReduction="10000"/>
          </a:bodyPr>
          <a:lstStyle/>
          <a:p>
            <a:r>
              <a:rPr lang="en-US" b="1" dirty="0" smtClean="0"/>
              <a:t>Basic Principles of Biology</a:t>
            </a:r>
          </a:p>
          <a:p>
            <a:pPr fontAlgn="base"/>
            <a:r>
              <a:rPr lang="en-US" b="1" dirty="0" smtClean="0"/>
              <a:t>4-</a:t>
            </a:r>
            <a:r>
              <a:rPr lang="en-US" b="1" dirty="0" smtClean="0">
                <a:hlinkClick r:id="rId2"/>
              </a:rPr>
              <a:t>Homeostasis</a:t>
            </a:r>
            <a:r>
              <a:rPr lang="en-US" dirty="0" smtClean="0"/>
              <a:t>: ability to maintain a constant internal environment in response to environmental changes.</a:t>
            </a:r>
            <a:br>
              <a:rPr lang="en-US" dirty="0" smtClean="0"/>
            </a:br>
            <a:r>
              <a:rPr lang="en-US" b="1" dirty="0" smtClean="0"/>
              <a:t> 5-</a:t>
            </a:r>
            <a:r>
              <a:rPr lang="en-US" b="1" dirty="0" smtClean="0">
                <a:hlinkClick r:id="rId3"/>
              </a:rPr>
              <a:t>Thermodynamics</a:t>
            </a:r>
            <a:r>
              <a:rPr lang="en-US" dirty="0" smtClean="0"/>
              <a:t>: energy is constant and energy transformation is not completely efficient.</a:t>
            </a:r>
            <a:endParaRPr lang="en-US" b="1" dirty="0" smtClean="0"/>
          </a:p>
          <a:p>
            <a:r>
              <a:rPr lang="en-US" b="1" dirty="0" smtClean="0"/>
              <a:t>6-The Ecosystem Theory</a:t>
            </a:r>
            <a:r>
              <a:rPr lang="en-US" dirty="0" smtClean="0"/>
              <a:t>: organisms are members of populations that interact with each other and with the physical environment within a particular locale</a:t>
            </a:r>
          </a:p>
          <a:p>
            <a:pPr>
              <a:buNone/>
            </a:pPr>
            <a:r>
              <a:rPr lang="en-US" dirty="0" smtClean="0"/>
              <a:t>     </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571472" y="428604"/>
            <a:ext cx="8229600" cy="5740409"/>
          </a:xfrm>
        </p:spPr>
        <p:txBody>
          <a:bodyPr/>
          <a:lstStyle/>
          <a:p>
            <a:pPr>
              <a:buNone/>
            </a:pPr>
            <a:r>
              <a:rPr lang="en-US" dirty="0" smtClean="0"/>
              <a:t> </a:t>
            </a:r>
            <a:r>
              <a:rPr lang="en-US" b="1" u="sng" dirty="0" smtClean="0"/>
              <a:t>Importance of Scientific Theories in Biology</a:t>
            </a:r>
            <a:endParaRPr lang="en-US" dirty="0" smtClean="0"/>
          </a:p>
          <a:p>
            <a:pPr>
              <a:buNone/>
            </a:pPr>
            <a:r>
              <a:rPr lang="en-US" dirty="0" smtClean="0"/>
              <a:t> </a:t>
            </a:r>
            <a:r>
              <a:rPr lang="en-US" b="1" dirty="0" smtClean="0"/>
              <a:t>Scientific theories </a:t>
            </a:r>
            <a:r>
              <a:rPr lang="en-US" dirty="0" smtClean="0"/>
              <a:t>are concepts that tell us about  the order and the patterns within the natural world—in other words, how the natural world is organized     </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lstStyle/>
          <a:p>
            <a:r>
              <a:rPr lang="en-US" dirty="0" smtClean="0"/>
              <a:t>following are some of the basic theories of biology</a:t>
            </a:r>
          </a:p>
          <a:p>
            <a:pPr>
              <a:buNone/>
            </a:pPr>
            <a:r>
              <a:rPr lang="en-US" dirty="0" smtClean="0"/>
              <a:t>    </a:t>
            </a:r>
            <a:endParaRPr lang="en-US" dirty="0"/>
          </a:p>
        </p:txBody>
      </p:sp>
      <p:graphicFrame>
        <p:nvGraphicFramePr>
          <p:cNvPr id="4" name="Table 3"/>
          <p:cNvGraphicFramePr>
            <a:graphicFrameLocks noGrp="1"/>
          </p:cNvGraphicFramePr>
          <p:nvPr/>
        </p:nvGraphicFramePr>
        <p:xfrm>
          <a:off x="642910" y="1500174"/>
          <a:ext cx="8215370" cy="4626864"/>
        </p:xfrm>
        <a:graphic>
          <a:graphicData uri="http://schemas.openxmlformats.org/drawingml/2006/table">
            <a:tbl>
              <a:tblPr firstRow="1" bandRow="1">
                <a:tableStyleId>{5C22544A-7EE6-4342-B048-85BDC9FD1C3A}</a:tableStyleId>
              </a:tblPr>
              <a:tblGrid>
                <a:gridCol w="2000264"/>
                <a:gridCol w="6215106"/>
              </a:tblGrid>
              <a:tr h="370840">
                <a:tc>
                  <a:txBody>
                    <a:bodyPr/>
                    <a:lstStyle/>
                    <a:p>
                      <a:pPr algn="l" rtl="0">
                        <a:lnSpc>
                          <a:spcPct val="115000"/>
                        </a:lnSpc>
                        <a:spcAft>
                          <a:spcPts val="0"/>
                        </a:spcAft>
                      </a:pPr>
                      <a:r>
                        <a:rPr lang="en-US" sz="2400" b="1" dirty="0">
                          <a:latin typeface="Times New Roman"/>
                          <a:ea typeface="Calibri"/>
                          <a:cs typeface="Arial"/>
                        </a:rPr>
                        <a:t>Theory</a:t>
                      </a:r>
                      <a:endParaRPr lang="en-US" sz="2400" dirty="0">
                        <a:latin typeface="Calibri"/>
                        <a:ea typeface="Calibri"/>
                        <a:cs typeface="Arial"/>
                      </a:endParaRPr>
                    </a:p>
                  </a:txBody>
                  <a:tcPr marL="68580" marR="68580" marT="0" marB="0"/>
                </a:tc>
                <a:tc>
                  <a:txBody>
                    <a:bodyPr/>
                    <a:lstStyle/>
                    <a:p>
                      <a:pPr algn="l" rtl="0">
                        <a:lnSpc>
                          <a:spcPct val="115000"/>
                        </a:lnSpc>
                        <a:spcAft>
                          <a:spcPts val="0"/>
                        </a:spcAft>
                      </a:pPr>
                      <a:r>
                        <a:rPr lang="en-US" sz="2400" b="1" dirty="0">
                          <a:latin typeface="Times New Roman"/>
                          <a:ea typeface="Calibri"/>
                          <a:cs typeface="Arial"/>
                        </a:rPr>
                        <a:t>Concept</a:t>
                      </a:r>
                      <a:endParaRPr lang="en-US" sz="2400" dirty="0">
                        <a:latin typeface="Calibri"/>
                        <a:ea typeface="Calibri"/>
                        <a:cs typeface="Arial"/>
                      </a:endParaRPr>
                    </a:p>
                  </a:txBody>
                  <a:tcPr marL="68580" marR="68580" marT="0" marB="0"/>
                </a:tc>
              </a:tr>
              <a:tr h="370840">
                <a:tc>
                  <a:txBody>
                    <a:bodyPr/>
                    <a:lstStyle/>
                    <a:p>
                      <a:pPr algn="l" rtl="0">
                        <a:lnSpc>
                          <a:spcPct val="115000"/>
                        </a:lnSpc>
                        <a:spcAft>
                          <a:spcPts val="0"/>
                        </a:spcAft>
                      </a:pPr>
                      <a:r>
                        <a:rPr lang="en-US" sz="2400" dirty="0">
                          <a:latin typeface="Times New Roman"/>
                          <a:ea typeface="Calibri"/>
                          <a:cs typeface="Arial"/>
                        </a:rPr>
                        <a:t>Cell</a:t>
                      </a:r>
                      <a:r>
                        <a:rPr lang="en-US" sz="2400" dirty="0" smtClean="0">
                          <a:latin typeface="Times New Roman"/>
                          <a:ea typeface="Calibri"/>
                          <a:cs typeface="Arial"/>
                        </a:rPr>
                        <a:t>.</a:t>
                      </a:r>
                      <a:endParaRPr lang="ar-IQ" sz="2400" dirty="0" smtClean="0">
                        <a:latin typeface="Times New Roman"/>
                        <a:ea typeface="Calibri"/>
                        <a:cs typeface="Arial"/>
                      </a:endParaRPr>
                    </a:p>
                    <a:p>
                      <a:pPr algn="l" rtl="0">
                        <a:lnSpc>
                          <a:spcPct val="115000"/>
                        </a:lnSpc>
                        <a:spcAft>
                          <a:spcPts val="0"/>
                        </a:spcAft>
                      </a:pPr>
                      <a:endParaRPr lang="en-US" sz="2400" dirty="0">
                        <a:latin typeface="Calibri"/>
                        <a:ea typeface="Calibri"/>
                        <a:cs typeface="Arial"/>
                      </a:endParaRPr>
                    </a:p>
                    <a:p>
                      <a:pPr algn="l" rtl="0">
                        <a:lnSpc>
                          <a:spcPct val="115000"/>
                        </a:lnSpc>
                        <a:spcAft>
                          <a:spcPts val="0"/>
                        </a:spcAft>
                      </a:pPr>
                      <a:r>
                        <a:rPr lang="en-US" sz="2400" dirty="0">
                          <a:latin typeface="Times New Roman"/>
                          <a:ea typeface="Calibri"/>
                          <a:cs typeface="Arial"/>
                        </a:rPr>
                        <a:t>Homeostasis </a:t>
                      </a:r>
                      <a:endParaRPr lang="ar-IQ" sz="2400" dirty="0" smtClean="0">
                        <a:latin typeface="Times New Roman"/>
                        <a:ea typeface="Calibri"/>
                        <a:cs typeface="Arial"/>
                      </a:endParaRPr>
                    </a:p>
                    <a:p>
                      <a:pPr algn="l" rtl="0">
                        <a:lnSpc>
                          <a:spcPct val="115000"/>
                        </a:lnSpc>
                        <a:spcAft>
                          <a:spcPts val="0"/>
                        </a:spcAft>
                      </a:pPr>
                      <a:endParaRPr lang="en-US" sz="2400" dirty="0">
                        <a:latin typeface="Calibri"/>
                        <a:ea typeface="Calibri"/>
                        <a:cs typeface="Arial"/>
                      </a:endParaRPr>
                    </a:p>
                    <a:p>
                      <a:pPr algn="l" rtl="0">
                        <a:lnSpc>
                          <a:spcPct val="115000"/>
                        </a:lnSpc>
                        <a:spcAft>
                          <a:spcPts val="0"/>
                        </a:spcAft>
                      </a:pPr>
                      <a:r>
                        <a:rPr lang="en-US" sz="2400" dirty="0">
                          <a:latin typeface="Times New Roman"/>
                          <a:ea typeface="Calibri"/>
                          <a:cs typeface="Arial"/>
                        </a:rPr>
                        <a:t>Genes </a:t>
                      </a:r>
                      <a:endParaRPr lang="en-US" sz="2400" dirty="0" smtClean="0">
                        <a:latin typeface="Times New Roman"/>
                        <a:ea typeface="Calibri"/>
                        <a:cs typeface="Arial"/>
                      </a:endParaRPr>
                    </a:p>
                    <a:p>
                      <a:pPr algn="l" rtl="0">
                        <a:lnSpc>
                          <a:spcPct val="115000"/>
                        </a:lnSpc>
                        <a:spcAft>
                          <a:spcPts val="0"/>
                        </a:spcAft>
                      </a:pPr>
                      <a:endParaRPr lang="en-US" sz="2400" dirty="0">
                        <a:latin typeface="Calibri"/>
                        <a:ea typeface="Calibri"/>
                        <a:cs typeface="Arial"/>
                      </a:endParaRPr>
                    </a:p>
                    <a:p>
                      <a:pPr algn="l" rtl="0">
                        <a:lnSpc>
                          <a:spcPct val="115000"/>
                        </a:lnSpc>
                        <a:spcAft>
                          <a:spcPts val="0"/>
                        </a:spcAft>
                      </a:pPr>
                      <a:r>
                        <a:rPr lang="en-US" sz="2400" dirty="0">
                          <a:latin typeface="Times New Roman"/>
                          <a:ea typeface="Calibri"/>
                          <a:cs typeface="Arial"/>
                        </a:rPr>
                        <a:t>Ecosystem </a:t>
                      </a:r>
                      <a:endParaRPr lang="en-US" sz="2400" dirty="0" smtClean="0">
                        <a:latin typeface="Times New Roman"/>
                        <a:ea typeface="Calibri"/>
                        <a:cs typeface="Arial"/>
                      </a:endParaRPr>
                    </a:p>
                    <a:p>
                      <a:pPr algn="l" rtl="0">
                        <a:lnSpc>
                          <a:spcPct val="115000"/>
                        </a:lnSpc>
                        <a:spcAft>
                          <a:spcPts val="0"/>
                        </a:spcAft>
                      </a:pPr>
                      <a:endParaRPr lang="en-US" sz="2400" dirty="0">
                        <a:latin typeface="Calibri"/>
                        <a:ea typeface="Calibri"/>
                        <a:cs typeface="Arial"/>
                      </a:endParaRPr>
                    </a:p>
                    <a:p>
                      <a:pPr algn="l" rtl="0">
                        <a:lnSpc>
                          <a:spcPct val="115000"/>
                        </a:lnSpc>
                        <a:spcAft>
                          <a:spcPts val="0"/>
                        </a:spcAft>
                      </a:pPr>
                      <a:r>
                        <a:rPr lang="en-US" sz="2400" dirty="0">
                          <a:latin typeface="Times New Roman"/>
                          <a:ea typeface="Calibri"/>
                          <a:cs typeface="Arial"/>
                        </a:rPr>
                        <a:t>Evolution</a:t>
                      </a:r>
                      <a:endParaRPr lang="en-US" sz="2400" dirty="0">
                        <a:latin typeface="Calibri"/>
                        <a:ea typeface="Calibri"/>
                        <a:cs typeface="Arial"/>
                      </a:endParaRPr>
                    </a:p>
                  </a:txBody>
                  <a:tcPr marL="68580" marR="68580" marT="0" marB="0"/>
                </a:tc>
                <a:tc>
                  <a:txBody>
                    <a:bodyPr/>
                    <a:lstStyle/>
                    <a:p>
                      <a:pPr algn="l" rtl="0">
                        <a:lnSpc>
                          <a:spcPct val="115000"/>
                        </a:lnSpc>
                        <a:spcAft>
                          <a:spcPts val="0"/>
                        </a:spcAft>
                      </a:pPr>
                      <a:r>
                        <a:rPr lang="en-US" sz="2400" dirty="0">
                          <a:latin typeface="Times New Roman"/>
                          <a:ea typeface="Calibri"/>
                          <a:cs typeface="Arial"/>
                        </a:rPr>
                        <a:t>All organisms are composed of cells, and new cells only come from pre-existing cells</a:t>
                      </a:r>
                      <a:endParaRPr lang="en-US" sz="2400" dirty="0">
                        <a:latin typeface="Calibri"/>
                        <a:ea typeface="Calibri"/>
                        <a:cs typeface="Arial"/>
                      </a:endParaRPr>
                    </a:p>
                    <a:p>
                      <a:pPr algn="l" rtl="0">
                        <a:lnSpc>
                          <a:spcPct val="115000"/>
                        </a:lnSpc>
                        <a:spcAft>
                          <a:spcPts val="0"/>
                        </a:spcAft>
                      </a:pPr>
                      <a:r>
                        <a:rPr lang="en-US" sz="2400" dirty="0">
                          <a:latin typeface="Times New Roman"/>
                          <a:ea typeface="Calibri"/>
                          <a:cs typeface="Arial"/>
                        </a:rPr>
                        <a:t>The internal environment of an organism stays relatively constant.</a:t>
                      </a:r>
                      <a:endParaRPr lang="en-US" sz="2400" dirty="0">
                        <a:latin typeface="Calibri"/>
                        <a:ea typeface="Calibri"/>
                        <a:cs typeface="Arial"/>
                      </a:endParaRPr>
                    </a:p>
                    <a:p>
                      <a:pPr algn="l" rtl="0">
                        <a:lnSpc>
                          <a:spcPct val="115000"/>
                        </a:lnSpc>
                        <a:spcAft>
                          <a:spcPts val="0"/>
                        </a:spcAft>
                      </a:pPr>
                      <a:r>
                        <a:rPr lang="en-US" sz="2400" dirty="0">
                          <a:latin typeface="Times New Roman"/>
                          <a:ea typeface="Calibri"/>
                          <a:cs typeface="Arial"/>
                        </a:rPr>
                        <a:t>Organisms contain coded information that dictates their form, function, and behavior.</a:t>
                      </a:r>
                      <a:endParaRPr lang="en-US" sz="2400" dirty="0">
                        <a:latin typeface="Calibri"/>
                        <a:ea typeface="Calibri"/>
                        <a:cs typeface="Arial"/>
                      </a:endParaRPr>
                    </a:p>
                    <a:p>
                      <a:pPr algn="l" rtl="0">
                        <a:lnSpc>
                          <a:spcPct val="115000"/>
                        </a:lnSpc>
                        <a:spcAft>
                          <a:spcPts val="0"/>
                        </a:spcAft>
                      </a:pPr>
                      <a:r>
                        <a:rPr lang="en-US" sz="2400" dirty="0">
                          <a:latin typeface="Times New Roman"/>
                          <a:ea typeface="Calibri"/>
                          <a:cs typeface="Arial"/>
                        </a:rPr>
                        <a:t>Populations of organisms interact with each other and the physical environment</a:t>
                      </a:r>
                      <a:endParaRPr lang="en-US" sz="2400" dirty="0">
                        <a:latin typeface="Calibri"/>
                        <a:ea typeface="Calibri"/>
                        <a:cs typeface="Arial"/>
                      </a:endParaRPr>
                    </a:p>
                    <a:p>
                      <a:pPr algn="l" rtl="0">
                        <a:lnSpc>
                          <a:spcPct val="115000"/>
                        </a:lnSpc>
                        <a:spcAft>
                          <a:spcPts val="0"/>
                        </a:spcAft>
                      </a:pPr>
                      <a:r>
                        <a:rPr lang="en-US" sz="2400" dirty="0">
                          <a:latin typeface="Times New Roman"/>
                          <a:ea typeface="Calibri"/>
                          <a:cs typeface="Arial"/>
                        </a:rPr>
                        <a:t>All organisms have a common ancestor, but each is adapted to a particular way of life.</a:t>
                      </a:r>
                      <a:endParaRPr lang="en-US" sz="2400" dirty="0">
                        <a:latin typeface="Calibri"/>
                        <a:ea typeface="Calibri"/>
                        <a:cs typeface="Arial"/>
                      </a:endParaRPr>
                    </a:p>
                  </a:txBody>
                  <a:tcPr marL="68580" marR="68580" marT="0" marB="0"/>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lstStyle/>
          <a:p>
            <a:pPr>
              <a:buNone/>
            </a:pPr>
            <a:r>
              <a:rPr lang="en-US" dirty="0" smtClean="0"/>
              <a:t> </a:t>
            </a:r>
            <a:r>
              <a:rPr lang="en-US" b="1" dirty="0" smtClean="0"/>
              <a:t>Medical  biology</a:t>
            </a:r>
            <a:r>
              <a:rPr lang="en-US" dirty="0" smtClean="0"/>
              <a:t> :is a field  of biology  that  has practical  application in medicine    ,health  care  and  laboratory  diagnostics </a:t>
            </a:r>
          </a:p>
          <a:p>
            <a:pPr>
              <a:buNone/>
            </a:pPr>
            <a:endParaRPr lang="en-US" b="1" dirty="0" smtClean="0"/>
          </a:p>
          <a:p>
            <a:pPr>
              <a:buNone/>
            </a:pPr>
            <a:r>
              <a:rPr lang="en-US" b="1" dirty="0" smtClean="0"/>
              <a:t>Human Biology</a:t>
            </a:r>
            <a:r>
              <a:rPr lang="en-US" dirty="0" smtClean="0"/>
              <a:t> introduces students to the anatomy  and physiology of the human body</a:t>
            </a:r>
          </a:p>
          <a:p>
            <a:pPr>
              <a:buNone/>
            </a:pPr>
            <a:r>
              <a:rPr lang="en-US" dirty="0" smtClean="0"/>
              <a:t> Human biology can be studied on any level  of biological organization    </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357166"/>
            <a:ext cx="8229600" cy="6286544"/>
          </a:xfrm>
        </p:spPr>
        <p:txBody>
          <a:bodyPr>
            <a:normAutofit fontScale="85000" lnSpcReduction="20000"/>
          </a:bodyPr>
          <a:lstStyle/>
          <a:p>
            <a:r>
              <a:rPr lang="en-US" sz="4000" b="1" u="sng" dirty="0" smtClean="0"/>
              <a:t>Life has many levels of organization</a:t>
            </a:r>
            <a:endParaRPr lang="en-US" sz="4000" dirty="0" smtClean="0"/>
          </a:p>
          <a:p>
            <a:pPr>
              <a:buNone/>
            </a:pPr>
            <a:r>
              <a:rPr lang="en-US" dirty="0" smtClean="0"/>
              <a:t>	    </a:t>
            </a:r>
            <a:r>
              <a:rPr lang="en-US" b="1" u="sng" dirty="0" smtClean="0"/>
              <a:t>A.</a:t>
            </a:r>
            <a:r>
              <a:rPr lang="en-US" b="1" dirty="0" smtClean="0"/>
              <a:t> </a:t>
            </a:r>
            <a:r>
              <a:rPr lang="en-US" dirty="0" smtClean="0"/>
              <a:t>All forms of life are organized similarly</a:t>
            </a:r>
          </a:p>
          <a:p>
            <a:pPr>
              <a:buNone/>
            </a:pPr>
            <a:r>
              <a:rPr lang="en-US" dirty="0" smtClean="0"/>
              <a:t>	    </a:t>
            </a:r>
            <a:r>
              <a:rPr lang="en-US" b="1" u="sng" dirty="0" smtClean="0"/>
              <a:t>B.</a:t>
            </a:r>
            <a:r>
              <a:rPr lang="en-US" b="1" dirty="0" smtClean="0"/>
              <a:t> </a:t>
            </a:r>
            <a:r>
              <a:rPr lang="en-US" dirty="0" smtClean="0"/>
              <a:t>There are  some  levels of biological organization.  </a:t>
            </a:r>
          </a:p>
          <a:p>
            <a:pPr>
              <a:buNone/>
            </a:pPr>
            <a:r>
              <a:rPr lang="en-US" b="1" dirty="0" smtClean="0"/>
              <a:t> 1-The  </a:t>
            </a:r>
            <a:r>
              <a:rPr lang="en-US" dirty="0" smtClean="0"/>
              <a:t>chemical  organization ( Atoms: – Smallest unit of an element containing electrons, protons, neutrons  and molecules ( union of two or more atoms)     </a:t>
            </a:r>
          </a:p>
          <a:p>
            <a:pPr>
              <a:buNone/>
            </a:pPr>
            <a:r>
              <a:rPr lang="en-US" dirty="0" smtClean="0"/>
              <a:t> </a:t>
            </a:r>
            <a:r>
              <a:rPr lang="en-US" b="1" dirty="0" smtClean="0"/>
              <a:t>2-The</a:t>
            </a:r>
            <a:r>
              <a:rPr lang="en-US" dirty="0" smtClean="0"/>
              <a:t> cellular  organization( Basic unit of structure and function of all living things).</a:t>
            </a:r>
            <a:r>
              <a:rPr lang="ar-IQ" dirty="0" smtClean="0"/>
              <a:t>    </a:t>
            </a:r>
            <a:endParaRPr lang="en-US" dirty="0" smtClean="0"/>
          </a:p>
          <a:p>
            <a:pPr>
              <a:buNone/>
            </a:pPr>
            <a:r>
              <a:rPr lang="en-US" b="1" dirty="0" smtClean="0"/>
              <a:t>3-The</a:t>
            </a:r>
            <a:r>
              <a:rPr lang="en-US" dirty="0" smtClean="0"/>
              <a:t>  tissue  level of organization( Group of cells with a common structural function).  </a:t>
            </a:r>
            <a:r>
              <a:rPr lang="ar-IQ" dirty="0" smtClean="0"/>
              <a:t>  </a:t>
            </a:r>
            <a:endParaRPr lang="en-US" dirty="0" smtClean="0"/>
          </a:p>
          <a:p>
            <a:pPr>
              <a:buNone/>
            </a:pPr>
            <a:r>
              <a:rPr lang="en-US" b="1" dirty="0" smtClean="0"/>
              <a:t>4-The</a:t>
            </a:r>
            <a:r>
              <a:rPr lang="en-US" dirty="0" smtClean="0"/>
              <a:t> organ level of organization(Structure composed of tissues with similar function ).</a:t>
            </a:r>
          </a:p>
          <a:p>
            <a:pPr>
              <a:buNone/>
            </a:pPr>
            <a:r>
              <a:rPr lang="en-US" b="1" dirty="0" smtClean="0"/>
              <a:t>5- The  </a:t>
            </a:r>
            <a:r>
              <a:rPr lang="en-US" dirty="0" smtClean="0"/>
              <a:t>system  level of organization (Composed of several organs working together ) .</a:t>
            </a:r>
          </a:p>
          <a:p>
            <a:pPr>
              <a:buNone/>
            </a:pPr>
            <a:r>
              <a:rPr lang="en-US" dirty="0" smtClean="0"/>
              <a:t>    </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214282" y="285728"/>
            <a:ext cx="8472518" cy="6286544"/>
          </a:xfrm>
        </p:spPr>
        <p:txBody>
          <a:bodyPr>
            <a:normAutofit fontScale="85000" lnSpcReduction="20000"/>
          </a:bodyPr>
          <a:lstStyle/>
          <a:p>
            <a:pPr>
              <a:buNone/>
            </a:pPr>
            <a:r>
              <a:rPr lang="en-US" dirty="0" smtClean="0"/>
              <a:t> </a:t>
            </a:r>
            <a:r>
              <a:rPr lang="en-US" b="1" dirty="0" smtClean="0"/>
              <a:t>6- The  </a:t>
            </a:r>
            <a:r>
              <a:rPr lang="en-US" dirty="0" smtClean="0"/>
              <a:t>organism  level of organization (An individual). </a:t>
            </a:r>
          </a:p>
          <a:p>
            <a:pPr>
              <a:buNone/>
            </a:pPr>
            <a:r>
              <a:rPr lang="en-US" dirty="0" smtClean="0"/>
              <a:t>7- The  ecological  level of organization  :that including</a:t>
            </a:r>
          </a:p>
          <a:p>
            <a:pPr>
              <a:buNone/>
            </a:pPr>
            <a:r>
              <a:rPr lang="en-US" dirty="0" smtClean="0"/>
              <a:t>a-Populations –– All organisms of one species that live in       a particular area. </a:t>
            </a:r>
          </a:p>
          <a:p>
            <a:pPr algn="ctr">
              <a:buNone/>
            </a:pPr>
            <a:r>
              <a:rPr lang="en-US" dirty="0" smtClean="0"/>
              <a:t>b- Communities – Interacting populations in a particular area.-  </a:t>
            </a:r>
          </a:p>
          <a:p>
            <a:pPr>
              <a:buNone/>
            </a:pPr>
            <a:r>
              <a:rPr lang="en-US" dirty="0" smtClean="0"/>
              <a:t>c-Ecosystems –A community and the physical environment around it.</a:t>
            </a:r>
          </a:p>
          <a:p>
            <a:pPr>
              <a:buNone/>
            </a:pPr>
            <a:r>
              <a:rPr lang="en-US" dirty="0" smtClean="0"/>
              <a:t>d-Biosphere: –The sum of all of Earth’s ecosystems, the most complex level.  d</a:t>
            </a:r>
          </a:p>
          <a:p>
            <a:pPr>
              <a:buNone/>
            </a:pPr>
            <a:r>
              <a:rPr lang="en-US" dirty="0" smtClean="0"/>
              <a:t>	</a:t>
            </a:r>
            <a:r>
              <a:rPr lang="en-US" b="1" u="sng" dirty="0" smtClean="0"/>
              <a:t>C. </a:t>
            </a:r>
            <a:r>
              <a:rPr lang="en-US" b="1" dirty="0" smtClean="0"/>
              <a:t>Complexity </a:t>
            </a:r>
            <a:r>
              <a:rPr lang="en-US" dirty="0" smtClean="0"/>
              <a:t>increases with each level from atom to biosphere.</a:t>
            </a:r>
          </a:p>
          <a:p>
            <a:pPr>
              <a:buNone/>
            </a:pPr>
            <a:r>
              <a:rPr lang="en-US" b="1" u="sng" dirty="0" smtClean="0"/>
              <a:t>D.</a:t>
            </a:r>
            <a:r>
              <a:rPr lang="en-US" dirty="0" smtClean="0"/>
              <a:t> Each increase in complexity is associated with the establishment of properties beyond those of the previous level.  This is known as emergent properties.</a:t>
            </a:r>
          </a:p>
          <a:p>
            <a:pPr>
              <a:buNone/>
            </a:pPr>
            <a:r>
              <a:rPr lang="en-US" dirty="0" smtClean="0"/>
              <a:t>    </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normAutofit/>
          </a:bodyPr>
          <a:lstStyle/>
          <a:p>
            <a:pPr>
              <a:buNone/>
            </a:pPr>
            <a:r>
              <a:rPr lang="en-US" sz="3600" b="1" dirty="0" smtClean="0"/>
              <a:t>Biology</a:t>
            </a:r>
            <a:r>
              <a:rPr lang="en-US" sz="3600" dirty="0" smtClean="0"/>
              <a:t> is concerned with life phenomena of every kind and nature.</a:t>
            </a:r>
            <a:r>
              <a:rPr lang="en-US" sz="3600" i="1" dirty="0" smtClean="0"/>
              <a:t> </a:t>
            </a:r>
          </a:p>
          <a:p>
            <a:pPr>
              <a:buNone/>
            </a:pPr>
            <a:r>
              <a:rPr lang="en-US" sz="3600" b="1" dirty="0" smtClean="0"/>
              <a:t>Biology</a:t>
            </a:r>
            <a:r>
              <a:rPr lang="en-US" sz="3600" dirty="0" smtClean="0"/>
              <a:t> is the study of  living things .</a:t>
            </a:r>
          </a:p>
          <a:p>
            <a:pPr>
              <a:buNone/>
            </a:pPr>
            <a:r>
              <a:rPr lang="en-US" sz="3600" b="1" dirty="0" smtClean="0"/>
              <a:t>Biology</a:t>
            </a:r>
            <a:r>
              <a:rPr lang="en-US" sz="3600" dirty="0" smtClean="0"/>
              <a:t> is a science of life concerned with the study of life and living organisms, including their structure, function, growth, origin, evolution, distribution, and taxonomy.  </a:t>
            </a:r>
          </a:p>
          <a:p>
            <a:pPr>
              <a:buNone/>
            </a:pPr>
            <a:r>
              <a:rPr lang="en-US" sz="3600" dirty="0" smtClean="0"/>
              <a:t>    </a:t>
            </a:r>
            <a:endParaRPr lang="en-US" sz="3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69072"/>
          </a:xfrm>
        </p:spPr>
        <p:txBody>
          <a:bodyPr/>
          <a:lstStyle/>
          <a:p>
            <a:r>
              <a:rPr lang="en-US" dirty="0" smtClean="0"/>
              <a:t>    </a:t>
            </a:r>
            <a:endParaRPr lang="en-US" dirty="0"/>
          </a:p>
        </p:txBody>
      </p:sp>
      <p:sp>
        <p:nvSpPr>
          <p:cNvPr id="3" name="Content Placeholder 2"/>
          <p:cNvSpPr>
            <a:spLocks noGrp="1"/>
          </p:cNvSpPr>
          <p:nvPr>
            <p:ph idx="1"/>
          </p:nvPr>
        </p:nvSpPr>
        <p:spPr>
          <a:xfrm>
            <a:off x="285720" y="214290"/>
            <a:ext cx="8401080" cy="6643710"/>
          </a:xfrm>
        </p:spPr>
        <p:txBody>
          <a:bodyPr/>
          <a:lstStyle/>
          <a:p>
            <a:pPr>
              <a:buNone/>
            </a:pPr>
            <a:r>
              <a:rPr lang="en-US" dirty="0" smtClean="0"/>
              <a:t>     </a:t>
            </a:r>
            <a:endParaRPr lang="en-US" dirty="0"/>
          </a:p>
        </p:txBody>
      </p:sp>
      <p:graphicFrame>
        <p:nvGraphicFramePr>
          <p:cNvPr id="4" name="Table 3"/>
          <p:cNvGraphicFramePr>
            <a:graphicFrameLocks noGrp="1"/>
          </p:cNvGraphicFramePr>
          <p:nvPr/>
        </p:nvGraphicFramePr>
        <p:xfrm>
          <a:off x="142844" y="357164"/>
          <a:ext cx="8786874" cy="6229220"/>
        </p:xfrm>
        <a:graphic>
          <a:graphicData uri="http://schemas.openxmlformats.org/drawingml/2006/table">
            <a:tbl>
              <a:tblPr firstRow="1" bandRow="1">
                <a:tableStyleId>{5C22544A-7EE6-4342-B048-85BDC9FD1C3A}</a:tableStyleId>
              </a:tblPr>
              <a:tblGrid>
                <a:gridCol w="2286016"/>
                <a:gridCol w="6500858"/>
              </a:tblGrid>
              <a:tr h="565010">
                <a:tc>
                  <a:txBody>
                    <a:bodyPr/>
                    <a:lstStyle/>
                    <a:p>
                      <a:pPr algn="l" rtl="0">
                        <a:lnSpc>
                          <a:spcPct val="115000"/>
                        </a:lnSpc>
                        <a:spcAft>
                          <a:spcPts val="0"/>
                        </a:spcAft>
                      </a:pPr>
                      <a:r>
                        <a:rPr lang="en-US" sz="1600" b="1" dirty="0">
                          <a:latin typeface="Times New Roman"/>
                          <a:ea typeface="Calibri"/>
                          <a:cs typeface="Arial"/>
                        </a:rPr>
                        <a:t>Level of organization</a:t>
                      </a:r>
                      <a:endParaRPr lang="en-US" sz="1600" dirty="0">
                        <a:latin typeface="Calibri"/>
                        <a:ea typeface="Calibri"/>
                        <a:cs typeface="Arial"/>
                      </a:endParaRPr>
                    </a:p>
                  </a:txBody>
                  <a:tcPr marL="68580" marR="68580" marT="0" marB="0"/>
                </a:tc>
                <a:tc>
                  <a:txBody>
                    <a:bodyPr/>
                    <a:lstStyle/>
                    <a:p>
                      <a:pPr algn="l" rtl="1">
                        <a:lnSpc>
                          <a:spcPct val="115000"/>
                        </a:lnSpc>
                        <a:spcAft>
                          <a:spcPts val="0"/>
                        </a:spcAft>
                      </a:pPr>
                      <a:r>
                        <a:rPr lang="en-US" sz="1600" b="1" dirty="0">
                          <a:latin typeface="Times New Roman"/>
                          <a:ea typeface="Calibri"/>
                          <a:cs typeface="Arial"/>
                        </a:rPr>
                        <a:t>Definition</a:t>
                      </a:r>
                      <a:endParaRPr lang="en-US" sz="1600" dirty="0">
                        <a:latin typeface="Calibri"/>
                        <a:ea typeface="Calibri"/>
                        <a:cs typeface="Arial"/>
                      </a:endParaRPr>
                    </a:p>
                  </a:txBody>
                  <a:tcPr marL="68580" marR="68580" marT="0" marB="0"/>
                </a:tc>
              </a:tr>
              <a:tr h="565010">
                <a:tc>
                  <a:txBody>
                    <a:bodyPr/>
                    <a:lstStyle/>
                    <a:p>
                      <a:pPr algn="l" rtl="0">
                        <a:lnSpc>
                          <a:spcPct val="115000"/>
                        </a:lnSpc>
                        <a:spcAft>
                          <a:spcPts val="0"/>
                        </a:spcAft>
                      </a:pPr>
                      <a:r>
                        <a:rPr lang="en-US" sz="1600" dirty="0">
                          <a:latin typeface="Times New Roman"/>
                          <a:ea typeface="Calibri"/>
                          <a:cs typeface="Arial"/>
                        </a:rPr>
                        <a:t>Atom and  molecule</a:t>
                      </a:r>
                      <a:endParaRPr lang="en-US" sz="1600" dirty="0">
                        <a:latin typeface="Calibri"/>
                        <a:ea typeface="Calibri"/>
                        <a:cs typeface="Arial"/>
                      </a:endParaRPr>
                    </a:p>
                  </a:txBody>
                  <a:tcPr marL="68580" marR="68580" marT="0" marB="0"/>
                </a:tc>
                <a:tc>
                  <a:txBody>
                    <a:bodyPr/>
                    <a:lstStyle/>
                    <a:p>
                      <a:pPr algn="l" rtl="0"/>
                      <a:r>
                        <a:rPr lang="en-US" sz="1600" b="1" kern="1200" dirty="0" smtClean="0">
                          <a:solidFill>
                            <a:schemeClr val="dk1"/>
                          </a:solidFill>
                          <a:latin typeface="+mn-lt"/>
                          <a:ea typeface="+mn-ea"/>
                          <a:cs typeface="+mn-cs"/>
                        </a:rPr>
                        <a:t>Atom: </a:t>
                      </a:r>
                      <a:r>
                        <a:rPr lang="en-US" sz="1600" kern="1200" dirty="0" smtClean="0">
                          <a:solidFill>
                            <a:schemeClr val="dk1"/>
                          </a:solidFill>
                          <a:latin typeface="+mn-lt"/>
                          <a:ea typeface="+mn-ea"/>
                          <a:cs typeface="+mn-cs"/>
                        </a:rPr>
                        <a:t>Smallest unit of an element of matter</a:t>
                      </a:r>
                    </a:p>
                    <a:p>
                      <a:pPr algn="l"/>
                      <a:r>
                        <a:rPr lang="en-US" sz="1600" b="1" kern="1200" dirty="0" smtClean="0">
                          <a:solidFill>
                            <a:schemeClr val="dk1"/>
                          </a:solidFill>
                          <a:latin typeface="+mn-lt"/>
                          <a:ea typeface="+mn-ea"/>
                          <a:cs typeface="+mn-cs"/>
                        </a:rPr>
                        <a:t>Molecule: </a:t>
                      </a:r>
                      <a:r>
                        <a:rPr lang="en-US" sz="1600" kern="1200" dirty="0" smtClean="0">
                          <a:solidFill>
                            <a:schemeClr val="dk1"/>
                          </a:solidFill>
                          <a:latin typeface="+mn-lt"/>
                          <a:ea typeface="+mn-ea"/>
                          <a:cs typeface="+mn-cs"/>
                        </a:rPr>
                        <a:t>More than one atom in a stable association</a:t>
                      </a:r>
                      <a:endParaRPr lang="ar-IQ" sz="1600" dirty="0"/>
                    </a:p>
                  </a:txBody>
                  <a:tcPr/>
                </a:tc>
              </a:tr>
              <a:tr h="565010">
                <a:tc>
                  <a:txBody>
                    <a:bodyPr/>
                    <a:lstStyle/>
                    <a:p>
                      <a:pPr algn="l" rtl="0">
                        <a:lnSpc>
                          <a:spcPct val="115000"/>
                        </a:lnSpc>
                        <a:spcAft>
                          <a:spcPts val="0"/>
                        </a:spcAft>
                      </a:pPr>
                      <a:r>
                        <a:rPr lang="en-US" sz="1600" dirty="0">
                          <a:latin typeface="Times New Roman"/>
                          <a:ea typeface="Calibri"/>
                          <a:cs typeface="Arial"/>
                        </a:rPr>
                        <a:t>Cell</a:t>
                      </a:r>
                      <a:endParaRPr lang="en-US" sz="1600" dirty="0">
                        <a:latin typeface="Calibri"/>
                        <a:ea typeface="Calibri"/>
                        <a:cs typeface="Arial"/>
                      </a:endParaRPr>
                    </a:p>
                  </a:txBody>
                  <a:tcPr marL="68580" marR="68580" marT="0" marB="0"/>
                </a:tc>
                <a:tc>
                  <a:txBody>
                    <a:bodyPr/>
                    <a:lstStyle/>
                    <a:p>
                      <a:pPr algn="l" rtl="1"/>
                      <a:r>
                        <a:rPr lang="en-US" sz="1600" kern="1200" dirty="0" smtClean="0">
                          <a:solidFill>
                            <a:schemeClr val="dk1"/>
                          </a:solidFill>
                          <a:latin typeface="+mn-lt"/>
                          <a:ea typeface="+mn-ea"/>
                          <a:cs typeface="+mn-cs"/>
                        </a:rPr>
                        <a:t>Smallest unit of life</a:t>
                      </a:r>
                      <a:endParaRPr lang="ar-IQ" sz="1600" dirty="0"/>
                    </a:p>
                  </a:txBody>
                  <a:tcPr/>
                </a:tc>
              </a:tr>
              <a:tr h="565010">
                <a:tc>
                  <a:txBody>
                    <a:bodyPr/>
                    <a:lstStyle/>
                    <a:p>
                      <a:pPr algn="l" rtl="1">
                        <a:lnSpc>
                          <a:spcPct val="115000"/>
                        </a:lnSpc>
                        <a:spcAft>
                          <a:spcPts val="0"/>
                        </a:spcAft>
                      </a:pPr>
                      <a:r>
                        <a:rPr lang="en-US" sz="1600" dirty="0">
                          <a:latin typeface="Times New Roman"/>
                          <a:ea typeface="Calibri"/>
                          <a:cs typeface="Arial"/>
                        </a:rPr>
                        <a:t>Tissue</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An association of cells with the same general structure  and function</a:t>
                      </a:r>
                      <a:endParaRPr lang="en-US" sz="1600" dirty="0">
                        <a:latin typeface="Calibri"/>
                        <a:ea typeface="Calibri"/>
                        <a:cs typeface="Arial"/>
                      </a:endParaRPr>
                    </a:p>
                  </a:txBody>
                  <a:tcPr marL="68580" marR="68580" marT="0" marB="0"/>
                </a:tc>
              </a:tr>
              <a:tr h="565010">
                <a:tc>
                  <a:txBody>
                    <a:bodyPr/>
                    <a:lstStyle/>
                    <a:p>
                      <a:pPr algn="l" rtl="1">
                        <a:lnSpc>
                          <a:spcPct val="115000"/>
                        </a:lnSpc>
                        <a:spcAft>
                          <a:spcPts val="0"/>
                        </a:spcAft>
                      </a:pPr>
                      <a:r>
                        <a:rPr lang="en-US" sz="1600" dirty="0">
                          <a:latin typeface="Times New Roman"/>
                          <a:ea typeface="Calibri"/>
                          <a:cs typeface="Arial"/>
                        </a:rPr>
                        <a:t>Organ</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An association of several tissue types that carry out a  specific function</a:t>
                      </a:r>
                      <a:endParaRPr lang="en-US" sz="1600" dirty="0">
                        <a:latin typeface="Calibri"/>
                        <a:ea typeface="Calibri"/>
                        <a:cs typeface="Arial"/>
                      </a:endParaRPr>
                    </a:p>
                  </a:txBody>
                  <a:tcPr marL="68580" marR="68580" marT="0" marB="0"/>
                </a:tc>
              </a:tr>
              <a:tr h="565010">
                <a:tc>
                  <a:txBody>
                    <a:bodyPr/>
                    <a:lstStyle/>
                    <a:p>
                      <a:pPr algn="l" rtl="1">
                        <a:lnSpc>
                          <a:spcPct val="115000"/>
                        </a:lnSpc>
                        <a:spcAft>
                          <a:spcPts val="0"/>
                        </a:spcAft>
                      </a:pPr>
                      <a:r>
                        <a:rPr lang="en-US" sz="1600" dirty="0">
                          <a:latin typeface="Times New Roman"/>
                          <a:ea typeface="Calibri"/>
                          <a:cs typeface="Arial"/>
                        </a:rPr>
                        <a:t>Organ system</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Two or more organs that work together to carry out a  general function, such as digestion or movement</a:t>
                      </a:r>
                      <a:endParaRPr lang="en-US" sz="1600" dirty="0">
                        <a:latin typeface="Calibri"/>
                        <a:ea typeface="Calibri"/>
                        <a:cs typeface="Arial"/>
                      </a:endParaRPr>
                    </a:p>
                  </a:txBody>
                  <a:tcPr marL="68580" marR="68580" marT="0" marB="0"/>
                </a:tc>
              </a:tr>
              <a:tr h="565010">
                <a:tc>
                  <a:txBody>
                    <a:bodyPr/>
                    <a:lstStyle/>
                    <a:p>
                      <a:pPr algn="l" rtl="1">
                        <a:lnSpc>
                          <a:spcPct val="115000"/>
                        </a:lnSpc>
                        <a:spcAft>
                          <a:spcPts val="0"/>
                        </a:spcAft>
                      </a:pPr>
                      <a:r>
                        <a:rPr lang="en-US" sz="1600" dirty="0">
                          <a:latin typeface="Times New Roman"/>
                          <a:ea typeface="Calibri"/>
                          <a:cs typeface="Arial"/>
                        </a:rPr>
                        <a:t>Organism</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An individual living being composed of several organs  or organ systems</a:t>
                      </a:r>
                      <a:endParaRPr lang="en-US" sz="1600" dirty="0">
                        <a:latin typeface="Calibri"/>
                        <a:ea typeface="Calibri"/>
                        <a:cs typeface="Arial"/>
                      </a:endParaRPr>
                    </a:p>
                  </a:txBody>
                  <a:tcPr marL="68580" marR="68580" marT="0" marB="0"/>
                </a:tc>
              </a:tr>
              <a:tr h="565010">
                <a:tc>
                  <a:txBody>
                    <a:bodyPr/>
                    <a:lstStyle/>
                    <a:p>
                      <a:pPr algn="l" rtl="1">
                        <a:lnSpc>
                          <a:spcPct val="115000"/>
                        </a:lnSpc>
                        <a:spcAft>
                          <a:spcPts val="0"/>
                        </a:spcAft>
                      </a:pPr>
                      <a:r>
                        <a:rPr lang="en-US" sz="1600" dirty="0">
                          <a:latin typeface="Times New Roman"/>
                          <a:ea typeface="Calibri"/>
                          <a:cs typeface="Arial"/>
                        </a:rPr>
                        <a:t>Population</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A group of individuals of the same species living in  the same area</a:t>
                      </a:r>
                      <a:endParaRPr lang="en-US" sz="1600" dirty="0">
                        <a:latin typeface="Calibri"/>
                        <a:ea typeface="Calibri"/>
                        <a:cs typeface="Arial"/>
                      </a:endParaRPr>
                    </a:p>
                  </a:txBody>
                  <a:tcPr marL="68580" marR="68580" marT="0" marB="0"/>
                </a:tc>
              </a:tr>
              <a:tr h="565010">
                <a:tc>
                  <a:txBody>
                    <a:bodyPr/>
                    <a:lstStyle/>
                    <a:p>
                      <a:pPr algn="l" rtl="1">
                        <a:lnSpc>
                          <a:spcPct val="115000"/>
                        </a:lnSpc>
                        <a:spcAft>
                          <a:spcPts val="0"/>
                        </a:spcAft>
                      </a:pPr>
                      <a:r>
                        <a:rPr lang="en-US" sz="1600" dirty="0">
                          <a:latin typeface="Times New Roman"/>
                          <a:ea typeface="Calibri"/>
                          <a:cs typeface="Arial"/>
                        </a:rPr>
                        <a:t>Community</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Several populations of different species who inhabit the  same area and interact with each other</a:t>
                      </a:r>
                      <a:endParaRPr lang="en-US" sz="1600" dirty="0">
                        <a:latin typeface="Calibri"/>
                        <a:ea typeface="Calibri"/>
                        <a:cs typeface="Arial"/>
                      </a:endParaRPr>
                    </a:p>
                  </a:txBody>
                  <a:tcPr marL="68580" marR="68580" marT="0" marB="0"/>
                </a:tc>
              </a:tr>
              <a:tr h="565010">
                <a:tc>
                  <a:txBody>
                    <a:bodyPr/>
                    <a:lstStyle/>
                    <a:p>
                      <a:pPr algn="l" rtl="1">
                        <a:lnSpc>
                          <a:spcPct val="115000"/>
                        </a:lnSpc>
                        <a:spcAft>
                          <a:spcPts val="0"/>
                        </a:spcAft>
                      </a:pPr>
                      <a:r>
                        <a:rPr lang="en-US" sz="1600" dirty="0">
                          <a:latin typeface="Times New Roman"/>
                          <a:ea typeface="Calibri"/>
                          <a:cs typeface="Arial"/>
                        </a:rPr>
                        <a:t>Ecosystem</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All of the organisms in a given area plus all of the  nonliving matter and energy</a:t>
                      </a:r>
                      <a:endParaRPr lang="en-US" sz="1600" dirty="0">
                        <a:latin typeface="Calibri"/>
                        <a:ea typeface="Calibri"/>
                        <a:cs typeface="Arial"/>
                      </a:endParaRPr>
                    </a:p>
                  </a:txBody>
                  <a:tcPr marL="68580" marR="68580" marT="0" marB="0"/>
                </a:tc>
              </a:tr>
              <a:tr h="565010">
                <a:tc>
                  <a:txBody>
                    <a:bodyPr/>
                    <a:lstStyle/>
                    <a:p>
                      <a:pPr marL="68580" algn="l" rtl="1">
                        <a:lnSpc>
                          <a:spcPct val="115000"/>
                        </a:lnSpc>
                        <a:spcAft>
                          <a:spcPts val="0"/>
                        </a:spcAft>
                      </a:pPr>
                      <a:r>
                        <a:rPr lang="en-US" sz="1600" dirty="0">
                          <a:latin typeface="Times New Roman"/>
                          <a:ea typeface="Calibri"/>
                          <a:cs typeface="Arial"/>
                        </a:rPr>
                        <a:t>Biosphere</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All ecosystems combined. The portion of Earth    occupied by living organisms, plus those organism</a:t>
                      </a:r>
                      <a:r>
                        <a:rPr lang="ar-IQ" sz="1600" dirty="0">
                          <a:latin typeface="Calibri"/>
                          <a:ea typeface="Calibri"/>
                          <a:cs typeface="Times New Roman"/>
                        </a:rPr>
                        <a:t>   </a:t>
                      </a:r>
                      <a:endParaRPr lang="en-US" sz="1600" dirty="0">
                        <a:latin typeface="Calibri"/>
                        <a:ea typeface="Calibri"/>
                        <a:cs typeface="Arial"/>
                      </a:endParaRPr>
                    </a:p>
                  </a:txBody>
                  <a:tcPr marL="68580" marR="68580" marT="0" marB="0"/>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285728"/>
            <a:ext cx="8229600" cy="5840435"/>
          </a:xfrm>
        </p:spPr>
        <p:txBody>
          <a:bodyPr/>
          <a:lstStyle/>
          <a:p>
            <a:r>
              <a:rPr lang="en-US" dirty="0" smtClean="0"/>
              <a:t>    </a:t>
            </a:r>
            <a:endParaRPr lang="en-US" dirty="0"/>
          </a:p>
        </p:txBody>
      </p:sp>
      <p:pic>
        <p:nvPicPr>
          <p:cNvPr id="4" name="عنصر نائب للمحتوى 3"/>
          <p:cNvPicPr>
            <a:picLocks/>
          </p:cNvPicPr>
          <p:nvPr/>
        </p:nvPicPr>
        <p:blipFill>
          <a:blip r:embed="rId2" cstate="print"/>
          <a:srcRect r="9090" b="541"/>
          <a:stretch>
            <a:fillRect/>
          </a:stretch>
        </p:blipFill>
        <p:spPr bwMode="auto">
          <a:xfrm>
            <a:off x="357158" y="0"/>
            <a:ext cx="7929618" cy="6286522"/>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357166"/>
            <a:ext cx="8229600" cy="5768997"/>
          </a:xfrm>
        </p:spPr>
        <p:txBody>
          <a:bodyPr/>
          <a:lstStyle/>
          <a:p>
            <a:r>
              <a:rPr lang="en-US" dirty="0" smtClean="0"/>
              <a:t>    </a:t>
            </a:r>
            <a:endParaRPr lang="en-US" dirty="0"/>
          </a:p>
        </p:txBody>
      </p:sp>
      <p:pic>
        <p:nvPicPr>
          <p:cNvPr id="4" name="صورة 12"/>
          <p:cNvPicPr/>
          <p:nvPr/>
        </p:nvPicPr>
        <p:blipFill>
          <a:blip r:embed="rId2" cstate="print"/>
          <a:srcRect/>
          <a:stretch>
            <a:fillRect/>
          </a:stretch>
        </p:blipFill>
        <p:spPr bwMode="auto">
          <a:xfrm>
            <a:off x="428596" y="285728"/>
            <a:ext cx="8501122" cy="6357982"/>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normAutofit/>
          </a:bodyPr>
          <a:lstStyle/>
          <a:p>
            <a:pPr algn="ctr">
              <a:buNone/>
            </a:pPr>
            <a:r>
              <a:rPr lang="en-US" sz="6000" b="1" dirty="0" smtClean="0"/>
              <a:t>The Cell    </a:t>
            </a:r>
          </a:p>
          <a:p>
            <a:pPr>
              <a:buNone/>
            </a:pPr>
            <a:r>
              <a:rPr lang="en-US" sz="6000" b="1" dirty="0" smtClean="0"/>
              <a:t>            The  Tissues            </a:t>
            </a:r>
          </a:p>
          <a:p>
            <a:pPr>
              <a:buNone/>
            </a:pPr>
            <a:r>
              <a:rPr lang="en-US" sz="6000" b="1" dirty="0" smtClean="0"/>
              <a:t>               Histology               </a:t>
            </a:r>
          </a:p>
          <a:p>
            <a:pPr>
              <a:buNone/>
            </a:pPr>
            <a:r>
              <a:rPr lang="en-US" sz="6000" dirty="0" smtClean="0"/>
              <a:t>    </a:t>
            </a:r>
            <a:endParaRPr lang="en-US" sz="6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normAutofit fontScale="92500" lnSpcReduction="10000"/>
          </a:bodyPr>
          <a:lstStyle/>
          <a:p>
            <a:r>
              <a:rPr lang="en-US" b="1" dirty="0" smtClean="0"/>
              <a:t>The cell </a:t>
            </a:r>
            <a:r>
              <a:rPr lang="en-US" dirty="0" smtClean="0"/>
              <a:t>is the smallest biological unit. It is the structural and functional unit of all living forms; unicellular and </a:t>
            </a:r>
            <a:r>
              <a:rPr lang="en-US" dirty="0" err="1" smtClean="0"/>
              <a:t>multicellular</a:t>
            </a:r>
            <a:r>
              <a:rPr lang="en-US" dirty="0" smtClean="0"/>
              <a:t> organisms. </a:t>
            </a:r>
            <a:r>
              <a:rPr lang="en-US" b="1" dirty="0" smtClean="0"/>
              <a:t> </a:t>
            </a:r>
            <a:endParaRPr lang="en-US" dirty="0" smtClean="0"/>
          </a:p>
          <a:p>
            <a:r>
              <a:rPr lang="en-US" b="1" dirty="0" smtClean="0"/>
              <a:t>Cytology: </a:t>
            </a:r>
            <a:r>
              <a:rPr lang="en-US" dirty="0" smtClean="0"/>
              <a:t>(</a:t>
            </a:r>
            <a:r>
              <a:rPr lang="en-US" dirty="0" err="1" smtClean="0"/>
              <a:t>Cytos</a:t>
            </a:r>
            <a:r>
              <a:rPr lang="en-US" dirty="0" smtClean="0"/>
              <a:t> means cell; </a:t>
            </a:r>
            <a:r>
              <a:rPr lang="en-US" dirty="0" err="1" smtClean="0"/>
              <a:t>ology</a:t>
            </a:r>
            <a:r>
              <a:rPr lang="en-US" dirty="0" smtClean="0"/>
              <a:t> means science) is the branch of biology that studies the basic structure, function and chemistry of cells or the biological science which deals with the study of  structure, function, molecular organization, growth, reproduction and genetics of the cells</a:t>
            </a:r>
          </a:p>
          <a:p>
            <a:r>
              <a:rPr lang="en-US" b="1" dirty="0" smtClean="0"/>
              <a:t>cytology: </a:t>
            </a:r>
            <a:r>
              <a:rPr lang="en-US" dirty="0" smtClean="0"/>
              <a:t>study of cell structure by light microscopy</a:t>
            </a:r>
          </a:p>
          <a:p>
            <a:pPr>
              <a:buNone/>
            </a:pPr>
            <a:r>
              <a:rPr lang="en-US" dirty="0" smtClean="0"/>
              <a:t>    </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285728"/>
            <a:ext cx="8229600" cy="6215106"/>
          </a:xfrm>
        </p:spPr>
        <p:txBody>
          <a:bodyPr>
            <a:normAutofit fontScale="85000" lnSpcReduction="20000"/>
          </a:bodyPr>
          <a:lstStyle/>
          <a:p>
            <a:r>
              <a:rPr lang="en-US" b="1" dirty="0" smtClean="0"/>
              <a:t>Cell Theory </a:t>
            </a:r>
            <a:endParaRPr lang="en-US" dirty="0" smtClean="0"/>
          </a:p>
          <a:p>
            <a:pPr>
              <a:buNone/>
            </a:pPr>
            <a:r>
              <a:rPr lang="en-US" dirty="0" smtClean="0"/>
              <a:t>The cell theory is an end-result of the works of botanist </a:t>
            </a:r>
            <a:r>
              <a:rPr lang="en-US" b="1" dirty="0" smtClean="0"/>
              <a:t>Matthias </a:t>
            </a:r>
            <a:r>
              <a:rPr lang="en-US" b="1" dirty="0" err="1" smtClean="0"/>
              <a:t>Schleiden</a:t>
            </a:r>
            <a:r>
              <a:rPr lang="en-US" b="1" dirty="0" smtClean="0"/>
              <a:t> </a:t>
            </a:r>
            <a:r>
              <a:rPr lang="en-US" dirty="0" smtClean="0"/>
              <a:t>(1838), Zoologist </a:t>
            </a:r>
            <a:r>
              <a:rPr lang="en-US" b="1" dirty="0" smtClean="0"/>
              <a:t>Theodor Schwann </a:t>
            </a:r>
            <a:r>
              <a:rPr lang="en-US" dirty="0" smtClean="0"/>
              <a:t>(1839) and physician </a:t>
            </a:r>
            <a:r>
              <a:rPr lang="en-US" b="1" dirty="0" smtClean="0"/>
              <a:t>Rudolph Virchow </a:t>
            </a:r>
            <a:r>
              <a:rPr lang="en-US" dirty="0" smtClean="0"/>
              <a:t>(1855). </a:t>
            </a:r>
          </a:p>
          <a:p>
            <a:pPr>
              <a:buNone/>
            </a:pPr>
            <a:r>
              <a:rPr lang="en-US" dirty="0" smtClean="0"/>
              <a:t>The cell theory is a unifying concept that says that:</a:t>
            </a:r>
          </a:p>
          <a:p>
            <a:pPr>
              <a:buNone/>
            </a:pPr>
            <a:r>
              <a:rPr lang="en-US" dirty="0" smtClean="0"/>
              <a:t> The cell is the basic structural and functional unit of life forms in unicellular or </a:t>
            </a:r>
            <a:r>
              <a:rPr lang="en-US" dirty="0" err="1" smtClean="0"/>
              <a:t>multicellular</a:t>
            </a:r>
            <a:r>
              <a:rPr lang="en-US" dirty="0" smtClean="0"/>
              <a:t> organisms. </a:t>
            </a:r>
          </a:p>
          <a:p>
            <a:pPr>
              <a:buNone/>
            </a:pPr>
            <a:r>
              <a:rPr lang="en-US" dirty="0" smtClean="0"/>
              <a:t>They are characterized by: </a:t>
            </a:r>
          </a:p>
          <a:p>
            <a:pPr>
              <a:buNone/>
            </a:pPr>
            <a:r>
              <a:rPr lang="en-US" dirty="0" smtClean="0"/>
              <a:t>1- The cells come from other cells. </a:t>
            </a:r>
          </a:p>
          <a:p>
            <a:pPr>
              <a:buNone/>
            </a:pPr>
            <a:r>
              <a:rPr lang="en-US" dirty="0" smtClean="0"/>
              <a:t>2- The cells are similar in structure. </a:t>
            </a:r>
          </a:p>
          <a:p>
            <a:pPr>
              <a:buNone/>
            </a:pPr>
            <a:r>
              <a:rPr lang="en-US" dirty="0" smtClean="0"/>
              <a:t>3-The cells are modified to in a variety of ways to carry out specialized function.      </a:t>
            </a:r>
          </a:p>
          <a:p>
            <a:pPr>
              <a:buNone/>
            </a:pPr>
            <a:r>
              <a:rPr lang="en-US" dirty="0" smtClean="0"/>
              <a:t> 4-The cells are variable in shape. </a:t>
            </a:r>
          </a:p>
          <a:p>
            <a:pPr>
              <a:buNone/>
            </a:pPr>
            <a:r>
              <a:rPr lang="en-US" dirty="0" smtClean="0"/>
              <a:t>5- Cell size is limited and most cells are microscopic.   </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214290"/>
            <a:ext cx="8229600" cy="5911873"/>
          </a:xfrm>
        </p:spPr>
        <p:txBody>
          <a:bodyPr>
            <a:normAutofit/>
          </a:bodyPr>
          <a:lstStyle/>
          <a:p>
            <a:r>
              <a:rPr lang="en-US" sz="2800" b="1" dirty="0" smtClean="0"/>
              <a:t>Differences between prokaryotic and eukaryotic cells</a:t>
            </a:r>
            <a:endParaRPr lang="en-US" sz="2800" dirty="0" smtClean="0"/>
          </a:p>
        </p:txBody>
      </p:sp>
      <p:graphicFrame>
        <p:nvGraphicFramePr>
          <p:cNvPr id="4" name="Table 3"/>
          <p:cNvGraphicFramePr>
            <a:graphicFrameLocks noGrp="1"/>
          </p:cNvGraphicFramePr>
          <p:nvPr/>
        </p:nvGraphicFramePr>
        <p:xfrm>
          <a:off x="214281" y="1397000"/>
          <a:ext cx="8715438" cy="5194902"/>
        </p:xfrm>
        <a:graphic>
          <a:graphicData uri="http://schemas.openxmlformats.org/drawingml/2006/table">
            <a:tbl>
              <a:tblPr firstRow="1" bandRow="1">
                <a:tableStyleId>{5C22544A-7EE6-4342-B048-85BDC9FD1C3A}</a:tableStyleId>
              </a:tblPr>
              <a:tblGrid>
                <a:gridCol w="2928959"/>
                <a:gridCol w="2881333"/>
                <a:gridCol w="2905146"/>
              </a:tblGrid>
              <a:tr h="637979">
                <a:tc>
                  <a:txBody>
                    <a:bodyPr/>
                    <a:lstStyle/>
                    <a:p>
                      <a:pPr algn="l" rtl="0">
                        <a:lnSpc>
                          <a:spcPct val="115000"/>
                        </a:lnSpc>
                        <a:spcAft>
                          <a:spcPts val="0"/>
                        </a:spcAft>
                      </a:pPr>
                      <a:r>
                        <a:rPr lang="en-US" sz="2000" dirty="0">
                          <a:solidFill>
                            <a:srgbClr val="F90081"/>
                          </a:solidFill>
                          <a:latin typeface="Times New Roman"/>
                          <a:ea typeface="Calibri"/>
                          <a:cs typeface="+mj-cs"/>
                        </a:rPr>
                        <a:t>Feature</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solidFill>
                            <a:srgbClr val="F90081"/>
                          </a:solidFill>
                          <a:latin typeface="Times New Roman"/>
                          <a:ea typeface="Calibri"/>
                          <a:cs typeface="+mj-cs"/>
                        </a:rPr>
                        <a:t>Prokaryotic cell</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solidFill>
                            <a:srgbClr val="F90081"/>
                          </a:solidFill>
                          <a:latin typeface="Times New Roman"/>
                          <a:ea typeface="Calibri"/>
                          <a:cs typeface="+mj-cs"/>
                        </a:rPr>
                        <a:t>Eukaryotic cell</a:t>
                      </a:r>
                      <a:endParaRPr lang="en-US" sz="2000" dirty="0">
                        <a:latin typeface="Calibri"/>
                        <a:ea typeface="Calibri"/>
                        <a:cs typeface="+mj-cs"/>
                      </a:endParaRPr>
                    </a:p>
                  </a:txBody>
                  <a:tcPr marL="68580" marR="68580" marT="0" marB="0"/>
                </a:tc>
              </a:tr>
              <a:tr h="637979">
                <a:tc>
                  <a:txBody>
                    <a:bodyPr/>
                    <a:lstStyle/>
                    <a:p>
                      <a:pPr algn="l" rtl="0">
                        <a:lnSpc>
                          <a:spcPct val="115000"/>
                        </a:lnSpc>
                        <a:spcAft>
                          <a:spcPts val="0"/>
                        </a:spcAft>
                      </a:pPr>
                      <a:r>
                        <a:rPr lang="en-US" sz="2000" dirty="0">
                          <a:latin typeface="Times New Roman"/>
                          <a:ea typeface="Calibri"/>
                          <a:cs typeface="+mj-cs"/>
                        </a:rPr>
                        <a:t>1. Size</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latin typeface="Times New Roman"/>
                          <a:ea typeface="Calibri"/>
                          <a:cs typeface="+mj-cs"/>
                        </a:rPr>
                        <a:t>Mostly 1-10 </a:t>
                      </a:r>
                      <a:r>
                        <a:rPr lang="en-US" sz="2000" dirty="0" err="1">
                          <a:latin typeface="Times New Roman"/>
                          <a:ea typeface="Calibri"/>
                          <a:cs typeface="+mj-cs"/>
                        </a:rPr>
                        <a:t>μm</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latin typeface="Times New Roman"/>
                          <a:ea typeface="Calibri"/>
                          <a:cs typeface="+mj-cs"/>
                        </a:rPr>
                        <a:t>Mostly 10-100 </a:t>
                      </a:r>
                      <a:r>
                        <a:rPr lang="en-US" sz="2000" dirty="0" err="1">
                          <a:latin typeface="Times New Roman"/>
                          <a:ea typeface="Calibri"/>
                          <a:cs typeface="+mj-cs"/>
                        </a:rPr>
                        <a:t>μm</a:t>
                      </a:r>
                      <a:endParaRPr lang="en-US" sz="2000" dirty="0">
                        <a:latin typeface="Calibri"/>
                        <a:ea typeface="Calibri"/>
                        <a:cs typeface="+mj-cs"/>
                      </a:endParaRPr>
                    </a:p>
                  </a:txBody>
                  <a:tcPr marL="68580" marR="68580" marT="0" marB="0"/>
                </a:tc>
              </a:tr>
              <a:tr h="637979">
                <a:tc>
                  <a:txBody>
                    <a:bodyPr/>
                    <a:lstStyle/>
                    <a:p>
                      <a:pPr algn="l" rtl="0">
                        <a:lnSpc>
                          <a:spcPct val="115000"/>
                        </a:lnSpc>
                        <a:spcAft>
                          <a:spcPts val="0"/>
                        </a:spcAft>
                      </a:pPr>
                      <a:r>
                        <a:rPr lang="en-US" sz="2000" dirty="0">
                          <a:latin typeface="Times New Roman"/>
                          <a:ea typeface="Calibri"/>
                          <a:cs typeface="+mj-cs"/>
                        </a:rPr>
                        <a:t>2. </a:t>
                      </a:r>
                      <a:r>
                        <a:rPr lang="en-US" sz="2000" dirty="0" err="1">
                          <a:latin typeface="Times New Roman"/>
                          <a:ea typeface="Calibri"/>
                          <a:cs typeface="+mj-cs"/>
                        </a:rPr>
                        <a:t>Multicellular</a:t>
                      </a:r>
                      <a:r>
                        <a:rPr lang="en-US" sz="2000" dirty="0">
                          <a:latin typeface="Times New Roman"/>
                          <a:ea typeface="Calibri"/>
                          <a:cs typeface="+mj-cs"/>
                        </a:rPr>
                        <a:t> forms</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latin typeface="Times New Roman"/>
                          <a:ea typeface="Calibri"/>
                          <a:cs typeface="+mj-cs"/>
                        </a:rPr>
                        <a:t>Rare </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latin typeface="Times New Roman"/>
                          <a:ea typeface="Calibri"/>
                          <a:cs typeface="+mj-cs"/>
                        </a:rPr>
                        <a:t>Common, with extensive tissue formation</a:t>
                      </a:r>
                      <a:endParaRPr lang="en-US" sz="2000" dirty="0">
                        <a:latin typeface="Calibri"/>
                        <a:ea typeface="Calibri"/>
                        <a:cs typeface="+mj-cs"/>
                      </a:endParaRPr>
                    </a:p>
                  </a:txBody>
                  <a:tcPr marL="68580" marR="68580" marT="0" marB="0"/>
                </a:tc>
              </a:tr>
              <a:tr h="637979">
                <a:tc>
                  <a:txBody>
                    <a:bodyPr/>
                    <a:lstStyle/>
                    <a:p>
                      <a:pPr algn="l" rtl="0">
                        <a:lnSpc>
                          <a:spcPct val="115000"/>
                        </a:lnSpc>
                        <a:spcAft>
                          <a:spcPts val="0"/>
                        </a:spcAft>
                      </a:pPr>
                      <a:r>
                        <a:rPr lang="en-US" sz="2000" dirty="0">
                          <a:latin typeface="Times New Roman"/>
                          <a:ea typeface="Calibri"/>
                          <a:cs typeface="+mj-cs"/>
                        </a:rPr>
                        <a:t>3. Cell wall </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smtClean="0">
                          <a:latin typeface="Times New Roman"/>
                          <a:ea typeface="Calibri"/>
                          <a:cs typeface="+mj-cs"/>
                        </a:rPr>
                        <a:t> </a:t>
                      </a:r>
                      <a:r>
                        <a:rPr lang="en-US" sz="1800" kern="1200" dirty="0" smtClean="0">
                          <a:solidFill>
                            <a:schemeClr val="dk1"/>
                          </a:solidFill>
                          <a:latin typeface="+mn-lt"/>
                          <a:ea typeface="+mn-ea"/>
                          <a:cs typeface="+mn-cs"/>
                        </a:rPr>
                        <a:t>Present in some organism (bacteria </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smtClean="0">
                          <a:latin typeface="Times New Roman"/>
                          <a:ea typeface="Calibri"/>
                          <a:cs typeface="+mj-cs"/>
                        </a:rPr>
                        <a:t> </a:t>
                      </a:r>
                      <a:r>
                        <a:rPr lang="en-US" sz="1800" kern="1200" dirty="0" smtClean="0">
                          <a:solidFill>
                            <a:schemeClr val="dk1"/>
                          </a:solidFill>
                          <a:latin typeface="+mn-lt"/>
                          <a:ea typeface="+mn-ea"/>
                          <a:cs typeface="+mn-cs"/>
                        </a:rPr>
                        <a:t>Present in </a:t>
                      </a:r>
                      <a:r>
                        <a:rPr lang="en-US" sz="1800" kern="1200" dirty="0" err="1" smtClean="0">
                          <a:solidFill>
                            <a:schemeClr val="dk1"/>
                          </a:solidFill>
                          <a:latin typeface="+mn-lt"/>
                          <a:ea typeface="+mn-ea"/>
                          <a:cs typeface="+mn-cs"/>
                        </a:rPr>
                        <a:t>plant,animal</a:t>
                      </a:r>
                      <a:r>
                        <a:rPr lang="en-US" sz="1800" kern="1200" dirty="0" smtClean="0">
                          <a:solidFill>
                            <a:schemeClr val="dk1"/>
                          </a:solidFill>
                          <a:latin typeface="+mn-lt"/>
                          <a:ea typeface="+mn-ea"/>
                          <a:cs typeface="+mn-cs"/>
                        </a:rPr>
                        <a:t> and fungal  cells</a:t>
                      </a:r>
                      <a:r>
                        <a:rPr lang="en-US" sz="1800" b="1" kern="1200" dirty="0" smtClean="0">
                          <a:solidFill>
                            <a:schemeClr val="dk1"/>
                          </a:solidFill>
                          <a:latin typeface="+mn-lt"/>
                          <a:ea typeface="+mn-ea"/>
                          <a:cs typeface="+mn-cs"/>
                        </a:rPr>
                        <a:t> </a:t>
                      </a:r>
                      <a:endParaRPr lang="en-US" sz="2000" dirty="0">
                        <a:latin typeface="Calibri"/>
                        <a:ea typeface="Calibri"/>
                        <a:cs typeface="+mj-cs"/>
                      </a:endParaRPr>
                    </a:p>
                  </a:txBody>
                  <a:tcPr marL="68580" marR="68580" marT="0" marB="0"/>
                </a:tc>
              </a:tr>
              <a:tr h="637979">
                <a:tc>
                  <a:txBody>
                    <a:bodyPr/>
                    <a:lstStyle/>
                    <a:p>
                      <a:pPr algn="l" rtl="0">
                        <a:lnSpc>
                          <a:spcPct val="115000"/>
                        </a:lnSpc>
                        <a:spcAft>
                          <a:spcPts val="0"/>
                        </a:spcAft>
                      </a:pPr>
                      <a:r>
                        <a:rPr lang="en-US" sz="2000" dirty="0">
                          <a:latin typeface="Times New Roman"/>
                          <a:ea typeface="Calibri"/>
                          <a:cs typeface="+mj-cs"/>
                        </a:rPr>
                        <a:t>4. Plasma membrane</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latin typeface="Times New Roman"/>
                          <a:ea typeface="Calibri"/>
                          <a:cs typeface="+mj-cs"/>
                        </a:rPr>
                        <a:t>Present</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latin typeface="Times New Roman"/>
                          <a:ea typeface="Calibri"/>
                          <a:cs typeface="+mj-cs"/>
                        </a:rPr>
                        <a:t>Present</a:t>
                      </a:r>
                      <a:endParaRPr lang="en-US" sz="2000" dirty="0">
                        <a:latin typeface="Calibri"/>
                        <a:ea typeface="Calibri"/>
                        <a:cs typeface="+mj-cs"/>
                      </a:endParaRPr>
                    </a:p>
                  </a:txBody>
                  <a:tcPr marL="68580" marR="68580" marT="0" marB="0"/>
                </a:tc>
              </a:tr>
              <a:tr h="637979">
                <a:tc>
                  <a:txBody>
                    <a:bodyPr/>
                    <a:lstStyle/>
                    <a:p>
                      <a:pPr algn="l" rtl="0">
                        <a:lnSpc>
                          <a:spcPct val="115000"/>
                        </a:lnSpc>
                        <a:spcAft>
                          <a:spcPts val="0"/>
                        </a:spcAft>
                      </a:pPr>
                      <a:r>
                        <a:rPr lang="en-US" sz="2000" dirty="0">
                          <a:latin typeface="Times New Roman"/>
                          <a:ea typeface="Calibri"/>
                          <a:cs typeface="+mj-cs"/>
                        </a:rPr>
                        <a:t>5. Nucleus</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latin typeface="Times New Roman"/>
                          <a:ea typeface="Calibri"/>
                          <a:cs typeface="+mj-cs"/>
                        </a:rPr>
                        <a:t>Absent</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latin typeface="Times New Roman"/>
                          <a:ea typeface="Calibri"/>
                          <a:cs typeface="+mj-cs"/>
                        </a:rPr>
                        <a:t>Present</a:t>
                      </a:r>
                      <a:endParaRPr lang="en-US" sz="2000" dirty="0">
                        <a:latin typeface="Calibri"/>
                        <a:ea typeface="Calibri"/>
                        <a:cs typeface="+mj-cs"/>
                      </a:endParaRPr>
                    </a:p>
                  </a:txBody>
                  <a:tcPr marL="68580" marR="68580" marT="0" marB="0"/>
                </a:tc>
              </a:tr>
              <a:tr h="637979">
                <a:tc>
                  <a:txBody>
                    <a:bodyPr/>
                    <a:lstStyle/>
                    <a:p>
                      <a:pPr algn="l" rtl="0">
                        <a:lnSpc>
                          <a:spcPct val="115000"/>
                        </a:lnSpc>
                        <a:spcAft>
                          <a:spcPts val="0"/>
                        </a:spcAft>
                      </a:pPr>
                      <a:r>
                        <a:rPr lang="en-US" sz="2000" dirty="0">
                          <a:latin typeface="Times New Roman"/>
                          <a:ea typeface="Calibri"/>
                          <a:cs typeface="+mj-cs"/>
                        </a:rPr>
                        <a:t>6. Nuclear </a:t>
                      </a:r>
                      <a:r>
                        <a:rPr lang="en-US" sz="2000" b="1" dirty="0">
                          <a:solidFill>
                            <a:srgbClr val="FFFFFF"/>
                          </a:solidFill>
                          <a:latin typeface="Times New Roman"/>
                          <a:ea typeface="Calibri"/>
                          <a:cs typeface="+mj-cs"/>
                        </a:rPr>
                        <a:t> </a:t>
                      </a:r>
                      <a:r>
                        <a:rPr lang="en-US" sz="2000" dirty="0">
                          <a:latin typeface="Times New Roman"/>
                          <a:ea typeface="Calibri"/>
                          <a:cs typeface="+mj-cs"/>
                        </a:rPr>
                        <a:t>membranes</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latin typeface="Times New Roman"/>
                          <a:ea typeface="Calibri"/>
                          <a:cs typeface="+mj-cs"/>
                        </a:rPr>
                        <a:t>Absent</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latin typeface="Times New Roman"/>
                          <a:ea typeface="Calibri"/>
                          <a:cs typeface="+mj-cs"/>
                        </a:rPr>
                        <a:t>Present</a:t>
                      </a:r>
                      <a:endParaRPr lang="en-US" sz="2000" dirty="0">
                        <a:latin typeface="Calibri"/>
                        <a:ea typeface="Calibri"/>
                        <a:cs typeface="+mj-cs"/>
                      </a:endParaRPr>
                    </a:p>
                  </a:txBody>
                  <a:tcPr marL="68580" marR="68580" marT="0" marB="0"/>
                </a:tc>
              </a:tr>
              <a:tr h="637979">
                <a:tc>
                  <a:txBody>
                    <a:bodyPr/>
                    <a:lstStyle/>
                    <a:p>
                      <a:pPr algn="l" rtl="0">
                        <a:lnSpc>
                          <a:spcPct val="115000"/>
                        </a:lnSpc>
                        <a:spcAft>
                          <a:spcPts val="0"/>
                        </a:spcAft>
                      </a:pPr>
                      <a:r>
                        <a:rPr lang="en-US" sz="2000" dirty="0">
                          <a:latin typeface="Times New Roman"/>
                          <a:ea typeface="Calibri"/>
                          <a:cs typeface="+mj-cs"/>
                        </a:rPr>
                        <a:t>7. Chromatin with </a:t>
                      </a:r>
                      <a:r>
                        <a:rPr lang="en-US" sz="2000" dirty="0" err="1">
                          <a:latin typeface="Times New Roman"/>
                          <a:ea typeface="Calibri"/>
                          <a:cs typeface="+mj-cs"/>
                        </a:rPr>
                        <a:t>histone</a:t>
                      </a:r>
                      <a:endParaRPr lang="en-US" sz="2000" dirty="0">
                        <a:latin typeface="Calibri"/>
                        <a:ea typeface="Calibri"/>
                        <a:cs typeface="+mj-cs"/>
                      </a:endParaRPr>
                    </a:p>
                  </a:txBody>
                  <a:tcPr marL="68580" marR="68580" marT="0" marB="0"/>
                </a:tc>
                <a:tc>
                  <a:txBody>
                    <a:bodyPr/>
                    <a:lstStyle/>
                    <a:p>
                      <a:pPr algn="l" rtl="1"/>
                      <a:r>
                        <a:rPr lang="en-US" sz="2000" kern="1200" dirty="0" smtClean="0">
                          <a:solidFill>
                            <a:schemeClr val="dk1"/>
                          </a:solidFill>
                          <a:latin typeface="+mn-lt"/>
                          <a:ea typeface="+mn-ea"/>
                          <a:cs typeface="+mj-cs"/>
                        </a:rPr>
                        <a:t>Absent </a:t>
                      </a:r>
                      <a:endParaRPr lang="ar-IQ" sz="2000" dirty="0">
                        <a:cs typeface="+mj-cs"/>
                      </a:endParaRPr>
                    </a:p>
                  </a:txBody>
                  <a:tcPr/>
                </a:tc>
                <a:tc>
                  <a:txBody>
                    <a:bodyPr/>
                    <a:lstStyle/>
                    <a:p>
                      <a:pPr algn="l" rtl="0">
                        <a:lnSpc>
                          <a:spcPct val="115000"/>
                        </a:lnSpc>
                        <a:spcAft>
                          <a:spcPts val="0"/>
                        </a:spcAft>
                      </a:pPr>
                      <a:r>
                        <a:rPr lang="en-US" sz="2000" dirty="0" smtClean="0">
                          <a:latin typeface="Times New Roman"/>
                          <a:ea typeface="Calibri"/>
                          <a:cs typeface="+mj-cs"/>
                        </a:rPr>
                        <a:t>Present</a:t>
                      </a:r>
                      <a:endParaRPr lang="en-US" sz="2000" dirty="0">
                        <a:latin typeface="Calibri"/>
                        <a:ea typeface="Calibri"/>
                        <a:cs typeface="+mj-cs"/>
                      </a:endParaRPr>
                    </a:p>
                  </a:txBody>
                  <a:tcPr marL="68580" marR="68580" marT="0" marB="0"/>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357166"/>
            <a:ext cx="8229600" cy="6215106"/>
          </a:xfrm>
        </p:spPr>
        <p:txBody>
          <a:bodyPr/>
          <a:lstStyle/>
          <a:p>
            <a:r>
              <a:rPr lang="en-US" dirty="0" smtClean="0"/>
              <a:t>    </a:t>
            </a:r>
            <a:endParaRPr lang="en-US" dirty="0"/>
          </a:p>
        </p:txBody>
      </p:sp>
      <p:graphicFrame>
        <p:nvGraphicFramePr>
          <p:cNvPr id="6" name="Table 5"/>
          <p:cNvGraphicFramePr>
            <a:graphicFrameLocks noGrp="1"/>
          </p:cNvGraphicFramePr>
          <p:nvPr/>
        </p:nvGraphicFramePr>
        <p:xfrm>
          <a:off x="642910" y="15664"/>
          <a:ext cx="7929617" cy="6627867"/>
        </p:xfrm>
        <a:graphic>
          <a:graphicData uri="http://schemas.openxmlformats.org/drawingml/2006/table">
            <a:tbl>
              <a:tblPr firstRow="1" bandRow="1">
                <a:tableStyleId>{5C22544A-7EE6-4342-B048-85BDC9FD1C3A}</a:tableStyleId>
              </a:tblPr>
              <a:tblGrid>
                <a:gridCol w="2198970"/>
                <a:gridCol w="3087441"/>
                <a:gridCol w="2643206"/>
              </a:tblGrid>
              <a:tr h="625168">
                <a:tc>
                  <a:txBody>
                    <a:bodyPr/>
                    <a:lstStyle/>
                    <a:p>
                      <a:pPr algn="l" rtl="1"/>
                      <a:r>
                        <a:rPr lang="en-US" sz="1400" b="1" kern="1200" dirty="0" smtClean="0">
                          <a:solidFill>
                            <a:schemeClr val="lt1"/>
                          </a:solidFill>
                          <a:latin typeface="+mn-lt"/>
                          <a:ea typeface="+mn-ea"/>
                          <a:cs typeface="+mj-cs"/>
                        </a:rPr>
                        <a:t>Feature</a:t>
                      </a:r>
                      <a:endParaRPr lang="ar-IQ" sz="1400" dirty="0">
                        <a:cs typeface="+mj-cs"/>
                      </a:endParaRPr>
                    </a:p>
                  </a:txBody>
                  <a:tcPr/>
                </a:tc>
                <a:tc>
                  <a:txBody>
                    <a:bodyPr/>
                    <a:lstStyle/>
                    <a:p>
                      <a:pPr algn="l" rtl="1"/>
                      <a:r>
                        <a:rPr lang="en-US" sz="1400" b="1" kern="1200" dirty="0" smtClean="0">
                          <a:solidFill>
                            <a:schemeClr val="lt1"/>
                          </a:solidFill>
                          <a:latin typeface="+mn-lt"/>
                          <a:ea typeface="+mn-ea"/>
                          <a:cs typeface="+mj-cs"/>
                        </a:rPr>
                        <a:t>Prokaryotic cell</a:t>
                      </a:r>
                      <a:endParaRPr lang="ar-IQ" sz="1400" dirty="0">
                        <a:cs typeface="+mj-cs"/>
                      </a:endParaRPr>
                    </a:p>
                  </a:txBody>
                  <a:tcPr/>
                </a:tc>
                <a:tc>
                  <a:txBody>
                    <a:bodyPr/>
                    <a:lstStyle/>
                    <a:p>
                      <a:pPr algn="l" rtl="1"/>
                      <a:r>
                        <a:rPr lang="en-US" sz="1400" b="1" kern="1200" dirty="0" smtClean="0">
                          <a:solidFill>
                            <a:schemeClr val="lt1"/>
                          </a:solidFill>
                          <a:latin typeface="+mn-lt"/>
                          <a:ea typeface="+mn-ea"/>
                          <a:cs typeface="+mj-cs"/>
                        </a:rPr>
                        <a:t>Eukaryotic cell</a:t>
                      </a:r>
                      <a:endParaRPr lang="ar-IQ" sz="1400" dirty="0">
                        <a:cs typeface="+mj-cs"/>
                      </a:endParaRPr>
                    </a:p>
                  </a:txBody>
                  <a:tcPr/>
                </a:tc>
              </a:tr>
              <a:tr h="930225">
                <a:tc>
                  <a:txBody>
                    <a:bodyPr/>
                    <a:lstStyle/>
                    <a:p>
                      <a:pPr algn="l" rtl="0">
                        <a:lnSpc>
                          <a:spcPct val="115000"/>
                        </a:lnSpc>
                        <a:spcAft>
                          <a:spcPts val="0"/>
                        </a:spcAft>
                      </a:pPr>
                      <a:r>
                        <a:rPr lang="en-US" sz="1400" dirty="0">
                          <a:latin typeface="Times New Roman"/>
                          <a:ea typeface="Calibri"/>
                          <a:cs typeface="+mj-cs"/>
                        </a:rPr>
                        <a:t>8. Genetic material</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Circular or linear  double -stranded DNA : genes  are not  interrupted by </a:t>
                      </a:r>
                      <a:r>
                        <a:rPr lang="en-US" sz="1400" dirty="0" err="1">
                          <a:latin typeface="Times New Roman"/>
                          <a:ea typeface="Calibri"/>
                          <a:cs typeface="+mj-cs"/>
                        </a:rPr>
                        <a:t>intron</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 Linear double-stranded DNA : genes  frequently interrupted by </a:t>
                      </a:r>
                      <a:r>
                        <a:rPr lang="en-US" sz="1400" dirty="0" err="1">
                          <a:latin typeface="Times New Roman"/>
                          <a:ea typeface="Calibri"/>
                          <a:cs typeface="+mj-cs"/>
                        </a:rPr>
                        <a:t>intron</a:t>
                      </a:r>
                      <a:r>
                        <a:rPr lang="en-US" sz="1400" dirty="0">
                          <a:latin typeface="Times New Roman"/>
                          <a:ea typeface="Calibri"/>
                          <a:cs typeface="+mj-cs"/>
                        </a:rPr>
                        <a:t>   sequences, especially in higher  eukaryotes</a:t>
                      </a:r>
                      <a:endParaRPr lang="en-US" sz="1400" dirty="0">
                        <a:latin typeface="Calibri"/>
                        <a:ea typeface="Calibri"/>
                        <a:cs typeface="+mj-cs"/>
                      </a:endParaRPr>
                    </a:p>
                  </a:txBody>
                  <a:tcPr marL="68580" marR="68580" marT="0" marB="0"/>
                </a:tc>
              </a:tr>
              <a:tr h="625168">
                <a:tc>
                  <a:txBody>
                    <a:bodyPr/>
                    <a:lstStyle/>
                    <a:p>
                      <a:pPr algn="l" rtl="0">
                        <a:lnSpc>
                          <a:spcPct val="115000"/>
                        </a:lnSpc>
                        <a:spcAft>
                          <a:spcPts val="0"/>
                        </a:spcAft>
                      </a:pPr>
                      <a:r>
                        <a:rPr lang="en-US" sz="1400" dirty="0">
                          <a:latin typeface="Times New Roman"/>
                          <a:ea typeface="Calibri"/>
                          <a:cs typeface="+mj-cs"/>
                        </a:rPr>
                        <a:t>9. Nucleoli and </a:t>
                      </a:r>
                      <a:r>
                        <a:rPr lang="en-US" sz="1400" dirty="0" smtClean="0">
                          <a:latin typeface="Times New Roman"/>
                          <a:ea typeface="Calibri"/>
                          <a:cs typeface="+mj-cs"/>
                        </a:rPr>
                        <a:t>mitotic</a:t>
                      </a:r>
                    </a:p>
                    <a:p>
                      <a:pPr algn="l" rtl="0">
                        <a:lnSpc>
                          <a:spcPct val="115000"/>
                        </a:lnSpc>
                        <a:spcAft>
                          <a:spcPts val="0"/>
                        </a:spcAft>
                      </a:pPr>
                      <a:r>
                        <a:rPr lang="en-US" sz="1400" dirty="0" smtClean="0">
                          <a:latin typeface="Times New Roman"/>
                          <a:ea typeface="Calibri"/>
                          <a:cs typeface="+mj-cs"/>
                        </a:rPr>
                        <a:t> </a:t>
                      </a:r>
                      <a:r>
                        <a:rPr lang="en-US" sz="1400" dirty="0">
                          <a:latin typeface="Times New Roman"/>
                          <a:ea typeface="Calibri"/>
                          <a:cs typeface="+mj-cs"/>
                        </a:rPr>
                        <a:t>apparatus</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Absent </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Present</a:t>
                      </a:r>
                      <a:endParaRPr lang="en-US" sz="1400" dirty="0">
                        <a:latin typeface="Calibri"/>
                        <a:ea typeface="Calibri"/>
                        <a:cs typeface="+mj-cs"/>
                      </a:endParaRPr>
                    </a:p>
                  </a:txBody>
                  <a:tcPr marL="68580" marR="68580" marT="0" marB="0"/>
                </a:tc>
              </a:tr>
              <a:tr h="625168">
                <a:tc>
                  <a:txBody>
                    <a:bodyPr/>
                    <a:lstStyle/>
                    <a:p>
                      <a:pPr algn="l" rtl="0">
                        <a:lnSpc>
                          <a:spcPct val="115000"/>
                        </a:lnSpc>
                        <a:spcAft>
                          <a:spcPts val="0"/>
                        </a:spcAft>
                      </a:pPr>
                      <a:r>
                        <a:rPr lang="en-US" sz="1400" dirty="0">
                          <a:latin typeface="Times New Roman"/>
                          <a:ea typeface="Calibri"/>
                          <a:cs typeface="+mj-cs"/>
                        </a:rPr>
                        <a:t>10. Plasmids</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Commonly present</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Rare</a:t>
                      </a:r>
                      <a:endParaRPr lang="en-US" sz="1400" dirty="0">
                        <a:latin typeface="Calibri"/>
                        <a:ea typeface="Calibri"/>
                        <a:cs typeface="+mj-cs"/>
                      </a:endParaRPr>
                    </a:p>
                  </a:txBody>
                  <a:tcPr marL="68580" marR="68580" marT="0" marB="0"/>
                </a:tc>
              </a:tr>
              <a:tr h="697668">
                <a:tc>
                  <a:txBody>
                    <a:bodyPr/>
                    <a:lstStyle/>
                    <a:p>
                      <a:pPr algn="l" rtl="0">
                        <a:lnSpc>
                          <a:spcPct val="115000"/>
                        </a:lnSpc>
                        <a:spcAft>
                          <a:spcPts val="0"/>
                        </a:spcAft>
                      </a:pPr>
                      <a:r>
                        <a:rPr lang="en-US" sz="1400" dirty="0" smtClean="0">
                          <a:latin typeface="Times New Roman"/>
                          <a:ea typeface="Calibri"/>
                          <a:cs typeface="+mj-cs"/>
                        </a:rPr>
                        <a:t>11. </a:t>
                      </a:r>
                      <a:r>
                        <a:rPr lang="en-US" sz="1400" dirty="0">
                          <a:latin typeface="Times New Roman"/>
                          <a:ea typeface="Calibri"/>
                          <a:cs typeface="+mj-cs"/>
                        </a:rPr>
                        <a:t>Respiration </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Many strict anaerobes (oxygen fatal)</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All aerobic, but some facultative</a:t>
                      </a:r>
                      <a:r>
                        <a:rPr lang="en-US" sz="1400" b="1" dirty="0">
                          <a:solidFill>
                            <a:srgbClr val="FFFFFF"/>
                          </a:solidFill>
                          <a:latin typeface="Times New Roman"/>
                          <a:ea typeface="Calibri"/>
                          <a:cs typeface="+mj-cs"/>
                        </a:rPr>
                        <a:t> </a:t>
                      </a:r>
                      <a:r>
                        <a:rPr lang="en-US" sz="1400" dirty="0">
                          <a:latin typeface="Times New Roman"/>
                          <a:ea typeface="Calibri"/>
                          <a:cs typeface="+mj-cs"/>
                        </a:rPr>
                        <a:t>anaerobes by secondary modifications</a:t>
                      </a:r>
                      <a:endParaRPr lang="en-US" sz="1400" dirty="0">
                        <a:latin typeface="Calibri"/>
                        <a:ea typeface="Calibri"/>
                        <a:cs typeface="+mj-cs"/>
                      </a:endParaRPr>
                    </a:p>
                  </a:txBody>
                  <a:tcPr marL="68580" marR="68580" marT="0" marB="0"/>
                </a:tc>
              </a:tr>
              <a:tr h="930225">
                <a:tc>
                  <a:txBody>
                    <a:bodyPr/>
                    <a:lstStyle/>
                    <a:p>
                      <a:pPr algn="l" rtl="0">
                        <a:lnSpc>
                          <a:spcPct val="115000"/>
                        </a:lnSpc>
                        <a:spcAft>
                          <a:spcPts val="0"/>
                        </a:spcAft>
                      </a:pPr>
                      <a:r>
                        <a:rPr lang="en-US" sz="1400" dirty="0" smtClean="0">
                          <a:latin typeface="Times New Roman"/>
                          <a:ea typeface="Calibri"/>
                          <a:cs typeface="+mj-cs"/>
                        </a:rPr>
                        <a:t>12. </a:t>
                      </a:r>
                      <a:r>
                        <a:rPr lang="en-US" sz="1400" dirty="0">
                          <a:latin typeface="Times New Roman"/>
                          <a:ea typeface="Calibri"/>
                          <a:cs typeface="+mj-cs"/>
                        </a:rPr>
                        <a:t>Metabolic </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patterns Great variations</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All share </a:t>
                      </a:r>
                      <a:r>
                        <a:rPr lang="en-US" sz="1400" dirty="0" err="1">
                          <a:latin typeface="Times New Roman"/>
                          <a:ea typeface="Calibri"/>
                          <a:cs typeface="+mj-cs"/>
                        </a:rPr>
                        <a:t>cytochrome</a:t>
                      </a:r>
                      <a:r>
                        <a:rPr lang="en-US" sz="1400" dirty="0">
                          <a:latin typeface="Times New Roman"/>
                          <a:ea typeface="Calibri"/>
                          <a:cs typeface="+mj-cs"/>
                        </a:rPr>
                        <a:t> electron transport chains, Krebs cycle oxidation, </a:t>
                      </a:r>
                      <a:r>
                        <a:rPr lang="en-US" sz="1400" dirty="0" err="1">
                          <a:latin typeface="Times New Roman"/>
                          <a:ea typeface="Calibri"/>
                          <a:cs typeface="+mj-cs"/>
                        </a:rPr>
                        <a:t>Embden</a:t>
                      </a:r>
                      <a:r>
                        <a:rPr lang="en-US" sz="1400" dirty="0">
                          <a:latin typeface="Times New Roman"/>
                          <a:ea typeface="Calibri"/>
                          <a:cs typeface="+mj-cs"/>
                        </a:rPr>
                        <a:t>-Meyerhof</a:t>
                      </a:r>
                      <a:endParaRPr lang="en-US" sz="1400" dirty="0">
                        <a:latin typeface="Calibri"/>
                        <a:ea typeface="Calibri"/>
                        <a:cs typeface="+mj-cs"/>
                      </a:endParaRPr>
                    </a:p>
                    <a:p>
                      <a:pPr algn="l" rtl="0">
                        <a:lnSpc>
                          <a:spcPct val="115000"/>
                        </a:lnSpc>
                        <a:spcAft>
                          <a:spcPts val="0"/>
                        </a:spcAft>
                      </a:pPr>
                      <a:r>
                        <a:rPr lang="en-US" sz="1400" dirty="0">
                          <a:latin typeface="Times New Roman"/>
                          <a:ea typeface="Calibri"/>
                          <a:cs typeface="+mj-cs"/>
                        </a:rPr>
                        <a:t>glucose metabolism or </a:t>
                      </a:r>
                      <a:r>
                        <a:rPr lang="en-US" sz="1400" dirty="0" err="1">
                          <a:latin typeface="Times New Roman"/>
                          <a:ea typeface="Calibri"/>
                          <a:cs typeface="+mj-cs"/>
                        </a:rPr>
                        <a:t>glysolysis</a:t>
                      </a:r>
                      <a:endParaRPr lang="en-US" sz="1400" dirty="0">
                        <a:latin typeface="Calibri"/>
                        <a:ea typeface="Calibri"/>
                        <a:cs typeface="+mj-cs"/>
                      </a:endParaRPr>
                    </a:p>
                  </a:txBody>
                  <a:tcPr marL="68580" marR="68580" marT="0" marB="0"/>
                </a:tc>
              </a:tr>
              <a:tr h="625168">
                <a:tc>
                  <a:txBody>
                    <a:bodyPr/>
                    <a:lstStyle/>
                    <a:p>
                      <a:pPr algn="l" rtl="0">
                        <a:lnSpc>
                          <a:spcPct val="115000"/>
                        </a:lnSpc>
                        <a:spcAft>
                          <a:spcPts val="0"/>
                        </a:spcAft>
                      </a:pPr>
                      <a:r>
                        <a:rPr lang="en-US" sz="1400" dirty="0" smtClean="0">
                          <a:latin typeface="Times New Roman"/>
                          <a:ea typeface="Calibri"/>
                          <a:cs typeface="+mj-cs"/>
                        </a:rPr>
                        <a:t>13. </a:t>
                      </a:r>
                      <a:r>
                        <a:rPr lang="en-US" sz="1400" dirty="0">
                          <a:latin typeface="Times New Roman"/>
                          <a:ea typeface="Calibri"/>
                          <a:cs typeface="+mj-cs"/>
                        </a:rPr>
                        <a:t>Photosynthetic enzymes </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Bound to plasma membrane</a:t>
                      </a:r>
                      <a:r>
                        <a:rPr lang="en-US" sz="1400" b="1" dirty="0">
                          <a:solidFill>
                            <a:srgbClr val="FFFFFF"/>
                          </a:solidFill>
                          <a:latin typeface="Times New Roman"/>
                          <a:ea typeface="Calibri"/>
                          <a:cs typeface="+mj-cs"/>
                        </a:rPr>
                        <a:t> </a:t>
                      </a:r>
                      <a:r>
                        <a:rPr lang="en-US" sz="1400" dirty="0">
                          <a:latin typeface="Times New Roman"/>
                          <a:ea typeface="Calibri"/>
                          <a:cs typeface="+mj-cs"/>
                        </a:rPr>
                        <a:t>as composite </a:t>
                      </a:r>
                      <a:r>
                        <a:rPr lang="en-US" sz="1400" dirty="0" err="1">
                          <a:latin typeface="Times New Roman"/>
                          <a:ea typeface="Calibri"/>
                          <a:cs typeface="+mj-cs"/>
                        </a:rPr>
                        <a:t>chromatophores</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Enzymes packaged</a:t>
                      </a:r>
                      <a:r>
                        <a:rPr lang="en-US" sz="1400" b="1" dirty="0">
                          <a:solidFill>
                            <a:srgbClr val="FFFFFF"/>
                          </a:solidFill>
                          <a:latin typeface="Times New Roman"/>
                          <a:ea typeface="Calibri"/>
                          <a:cs typeface="+mj-cs"/>
                        </a:rPr>
                        <a:t> </a:t>
                      </a:r>
                      <a:r>
                        <a:rPr lang="en-US" sz="1400" dirty="0">
                          <a:latin typeface="Times New Roman"/>
                          <a:ea typeface="Calibri"/>
                          <a:cs typeface="+mj-cs"/>
                        </a:rPr>
                        <a:t>in plastids bound by membrane</a:t>
                      </a:r>
                      <a:endParaRPr lang="en-US" sz="1400" dirty="0">
                        <a:latin typeface="Calibri"/>
                        <a:ea typeface="Calibri"/>
                        <a:cs typeface="+mj-cs"/>
                      </a:endParaRPr>
                    </a:p>
                  </a:txBody>
                  <a:tcPr marL="68580" marR="68580" marT="0" marB="0"/>
                </a:tc>
              </a:tr>
              <a:tr h="1162781">
                <a:tc>
                  <a:txBody>
                    <a:bodyPr/>
                    <a:lstStyle/>
                    <a:p>
                      <a:pPr algn="l" rtl="0">
                        <a:lnSpc>
                          <a:spcPct val="115000"/>
                        </a:lnSpc>
                        <a:spcAft>
                          <a:spcPts val="0"/>
                        </a:spcAft>
                      </a:pPr>
                      <a:r>
                        <a:rPr lang="en-US" sz="1400" dirty="0" smtClean="0">
                          <a:latin typeface="Times New Roman"/>
                          <a:ea typeface="Calibri"/>
                          <a:cs typeface="+mj-cs"/>
                        </a:rPr>
                        <a:t>14. </a:t>
                      </a:r>
                      <a:r>
                        <a:rPr lang="en-US" sz="1400" dirty="0">
                          <a:latin typeface="Times New Roman"/>
                          <a:ea typeface="Calibri"/>
                          <a:cs typeface="+mj-cs"/>
                        </a:rPr>
                        <a:t>Sexual system </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Rare : if present one way (and</a:t>
                      </a:r>
                      <a:r>
                        <a:rPr lang="en-US" sz="1400" b="1" dirty="0">
                          <a:solidFill>
                            <a:srgbClr val="FFFFFF"/>
                          </a:solidFill>
                          <a:latin typeface="Times New Roman"/>
                          <a:ea typeface="Calibri"/>
                          <a:cs typeface="+mj-cs"/>
                        </a:rPr>
                        <a:t> </a:t>
                      </a:r>
                      <a:r>
                        <a:rPr lang="en-US" sz="1400" dirty="0">
                          <a:latin typeface="Times New Roman"/>
                          <a:ea typeface="Calibri"/>
                          <a:cs typeface="+mj-cs"/>
                        </a:rPr>
                        <a:t>usually partial); transfer of</a:t>
                      </a:r>
                      <a:r>
                        <a:rPr lang="en-US" sz="1400" b="1" dirty="0">
                          <a:solidFill>
                            <a:srgbClr val="FFFFFF"/>
                          </a:solidFill>
                          <a:latin typeface="Times New Roman"/>
                          <a:ea typeface="Calibri"/>
                          <a:cs typeface="+mj-cs"/>
                        </a:rPr>
                        <a:t> </a:t>
                      </a:r>
                      <a:r>
                        <a:rPr lang="en-US" sz="1400" dirty="0">
                          <a:latin typeface="Times New Roman"/>
                          <a:ea typeface="Calibri"/>
                          <a:cs typeface="+mj-cs"/>
                        </a:rPr>
                        <a:t>DNA from donor to recipient</a:t>
                      </a:r>
                      <a:r>
                        <a:rPr lang="en-US" sz="1400" b="1" dirty="0">
                          <a:solidFill>
                            <a:srgbClr val="FFFFFF"/>
                          </a:solidFill>
                          <a:latin typeface="Times New Roman"/>
                          <a:ea typeface="Calibri"/>
                          <a:cs typeface="+mj-cs"/>
                        </a:rPr>
                        <a:t> </a:t>
                      </a:r>
                      <a:r>
                        <a:rPr lang="en-US" sz="1400" dirty="0">
                          <a:latin typeface="Times New Roman"/>
                          <a:ea typeface="Calibri"/>
                          <a:cs typeface="+mj-cs"/>
                        </a:rPr>
                        <a:t>cell occurs.</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Both sexes involved in sexual</a:t>
                      </a:r>
                      <a:r>
                        <a:rPr lang="en-US" sz="1400" b="1" dirty="0">
                          <a:solidFill>
                            <a:srgbClr val="FFFFFF"/>
                          </a:solidFill>
                          <a:latin typeface="Times New Roman"/>
                          <a:ea typeface="Calibri"/>
                          <a:cs typeface="+mj-cs"/>
                        </a:rPr>
                        <a:t> </a:t>
                      </a:r>
                      <a:r>
                        <a:rPr lang="en-US" sz="1400" dirty="0">
                          <a:latin typeface="Times New Roman"/>
                          <a:ea typeface="Calibri"/>
                          <a:cs typeface="+mj-cs"/>
                        </a:rPr>
                        <a:t>participation and entire genomes</a:t>
                      </a:r>
                      <a:r>
                        <a:rPr lang="en-US" sz="1400" b="1" dirty="0">
                          <a:solidFill>
                            <a:srgbClr val="FFFFFF"/>
                          </a:solidFill>
                          <a:latin typeface="Times New Roman"/>
                          <a:ea typeface="Calibri"/>
                          <a:cs typeface="+mj-cs"/>
                        </a:rPr>
                        <a:t> </a:t>
                      </a:r>
                      <a:r>
                        <a:rPr lang="en-US" sz="1400" dirty="0">
                          <a:latin typeface="Times New Roman"/>
                          <a:ea typeface="Calibri"/>
                          <a:cs typeface="+mj-cs"/>
                        </a:rPr>
                        <a:t>transferred; alternation of haploid  and diploid generations is also evident</a:t>
                      </a:r>
                      <a:endParaRPr lang="en-US" sz="1400" dirty="0">
                        <a:latin typeface="Calibri"/>
                        <a:ea typeface="Calibri"/>
                        <a:cs typeface="+mj-cs"/>
                      </a:endParaRPr>
                    </a:p>
                  </a:txBody>
                  <a:tcPr marL="68580" marR="68580" marT="0" marB="0"/>
                </a:tc>
              </a:tr>
              <a:tr h="263599">
                <a:tc>
                  <a:txBody>
                    <a:bodyPr/>
                    <a:lstStyle/>
                    <a:p>
                      <a:pPr algn="l" rtl="0">
                        <a:lnSpc>
                          <a:spcPct val="115000"/>
                        </a:lnSpc>
                        <a:spcAft>
                          <a:spcPts val="0"/>
                        </a:spcAft>
                      </a:pPr>
                      <a:r>
                        <a:rPr lang="en-US" sz="1400" dirty="0" smtClean="0">
                          <a:latin typeface="Times New Roman"/>
                          <a:ea typeface="Calibri"/>
                          <a:cs typeface="+mj-cs"/>
                        </a:rPr>
                        <a:t>15-Reproduction</a:t>
                      </a:r>
                      <a:endParaRPr lang="en-US" sz="1400" dirty="0">
                        <a:latin typeface="Calibri"/>
                        <a:ea typeface="Calibri"/>
                        <a:cs typeface="+mj-cs"/>
                      </a:endParaRPr>
                    </a:p>
                  </a:txBody>
                  <a:tcPr marL="68580" marR="68580" marT="0" marB="0"/>
                </a:tc>
                <a:tc>
                  <a:txBody>
                    <a:bodyPr/>
                    <a:lstStyle/>
                    <a:p>
                      <a:pPr algn="just" rtl="0">
                        <a:lnSpc>
                          <a:spcPct val="115000"/>
                        </a:lnSpc>
                        <a:spcAft>
                          <a:spcPts val="0"/>
                        </a:spcAft>
                      </a:pPr>
                      <a:r>
                        <a:rPr lang="en-US" sz="1400" dirty="0">
                          <a:latin typeface="Times New Roman"/>
                          <a:ea typeface="Calibri"/>
                          <a:cs typeface="+mj-cs"/>
                        </a:rPr>
                        <a:t>Simple binary reproduction</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Mitotic reproduction (and meiotic)</a:t>
                      </a:r>
                      <a:endParaRPr lang="en-US" sz="1400" dirty="0">
                        <a:latin typeface="Calibri"/>
                        <a:ea typeface="Calibri"/>
                        <a:cs typeface="+mj-cs"/>
                      </a:endParaRPr>
                    </a:p>
                  </a:txBody>
                  <a:tcPr marL="68580" marR="68580" marT="0" marB="0"/>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214290"/>
            <a:ext cx="8229600" cy="5911873"/>
          </a:xfrm>
        </p:spPr>
        <p:txBody>
          <a:bodyPr/>
          <a:lstStyle/>
          <a:p>
            <a:endParaRPr lang="en-US" dirty="0" smtClean="0"/>
          </a:p>
          <a:p>
            <a:pPr>
              <a:buNone/>
            </a:pPr>
            <a:r>
              <a:rPr lang="en-US" dirty="0" smtClean="0"/>
              <a:t>    </a:t>
            </a:r>
            <a:endParaRPr lang="en-US" dirty="0"/>
          </a:p>
        </p:txBody>
      </p:sp>
      <p:graphicFrame>
        <p:nvGraphicFramePr>
          <p:cNvPr id="4" name="Table 3"/>
          <p:cNvGraphicFramePr>
            <a:graphicFrameLocks noGrp="1"/>
          </p:cNvGraphicFramePr>
          <p:nvPr/>
        </p:nvGraphicFramePr>
        <p:xfrm>
          <a:off x="285720" y="0"/>
          <a:ext cx="8715436" cy="6791883"/>
        </p:xfrm>
        <a:graphic>
          <a:graphicData uri="http://schemas.openxmlformats.org/drawingml/2006/table">
            <a:tbl>
              <a:tblPr firstRow="1" bandRow="1">
                <a:tableStyleId>{5C22544A-7EE6-4342-B048-85BDC9FD1C3A}</a:tableStyleId>
              </a:tblPr>
              <a:tblGrid>
                <a:gridCol w="2786082"/>
                <a:gridCol w="3024208"/>
                <a:gridCol w="2905146"/>
              </a:tblGrid>
              <a:tr h="649031">
                <a:tc>
                  <a:txBody>
                    <a:bodyPr/>
                    <a:lstStyle/>
                    <a:p>
                      <a:pPr algn="l" rtl="1"/>
                      <a:r>
                        <a:rPr lang="en-US" sz="1400" b="1" kern="1200" dirty="0" smtClean="0">
                          <a:solidFill>
                            <a:schemeClr val="lt1"/>
                          </a:solidFill>
                          <a:latin typeface="+mn-lt"/>
                          <a:ea typeface="+mn-ea"/>
                          <a:cs typeface="+mj-cs"/>
                        </a:rPr>
                        <a:t>Feature</a:t>
                      </a:r>
                      <a:endParaRPr lang="ar-IQ" sz="1400" dirty="0">
                        <a:cs typeface="+mj-cs"/>
                      </a:endParaRPr>
                    </a:p>
                  </a:txBody>
                  <a:tcPr/>
                </a:tc>
                <a:tc>
                  <a:txBody>
                    <a:bodyPr/>
                    <a:lstStyle/>
                    <a:p>
                      <a:pPr algn="l" rtl="1"/>
                      <a:r>
                        <a:rPr lang="en-US" sz="1400" b="1" kern="1200" dirty="0" smtClean="0">
                          <a:solidFill>
                            <a:schemeClr val="lt1"/>
                          </a:solidFill>
                          <a:latin typeface="+mn-lt"/>
                          <a:ea typeface="+mn-ea"/>
                          <a:cs typeface="+mj-cs"/>
                        </a:rPr>
                        <a:t>Prokaryotic cell</a:t>
                      </a:r>
                      <a:endParaRPr lang="ar-IQ" sz="1400" dirty="0">
                        <a:cs typeface="+mj-cs"/>
                      </a:endParaRPr>
                    </a:p>
                  </a:txBody>
                  <a:tcPr/>
                </a:tc>
                <a:tc>
                  <a:txBody>
                    <a:bodyPr/>
                    <a:lstStyle/>
                    <a:p>
                      <a:pPr algn="l" rtl="1"/>
                      <a:r>
                        <a:rPr lang="en-US" sz="1400" b="1" kern="1200" dirty="0" smtClean="0">
                          <a:solidFill>
                            <a:schemeClr val="lt1"/>
                          </a:solidFill>
                          <a:latin typeface="+mn-lt"/>
                          <a:ea typeface="+mn-ea"/>
                          <a:cs typeface="+mj-cs"/>
                        </a:rPr>
                        <a:t>Eukaryotic cell</a:t>
                      </a:r>
                      <a:endParaRPr lang="ar-IQ" sz="1400" dirty="0">
                        <a:cs typeface="+mj-cs"/>
                      </a:endParaRPr>
                    </a:p>
                  </a:txBody>
                  <a:tcPr/>
                </a:tc>
              </a:tr>
              <a:tr h="835946">
                <a:tc>
                  <a:txBody>
                    <a:bodyPr/>
                    <a:lstStyle/>
                    <a:p>
                      <a:pPr algn="l" rtl="0">
                        <a:lnSpc>
                          <a:spcPct val="115000"/>
                        </a:lnSpc>
                        <a:spcAft>
                          <a:spcPts val="0"/>
                        </a:spcAft>
                      </a:pPr>
                      <a:r>
                        <a:rPr lang="en-US" sz="1400" dirty="0">
                          <a:latin typeface="Times New Roman"/>
                          <a:ea typeface="Calibri"/>
                          <a:cs typeface="+mj-cs"/>
                        </a:rPr>
                        <a:t>8. Genetic material</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Circular or linear  double -stranded DNA : genes  are not  interrupted by </a:t>
                      </a:r>
                      <a:r>
                        <a:rPr lang="en-US" sz="1400" dirty="0" err="1">
                          <a:latin typeface="Times New Roman"/>
                          <a:ea typeface="Calibri"/>
                          <a:cs typeface="+mj-cs"/>
                        </a:rPr>
                        <a:t>intron</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 Linear double-stranded DNA : genes  frequently interrupted by </a:t>
                      </a:r>
                      <a:r>
                        <a:rPr lang="en-US" sz="1400" dirty="0" err="1">
                          <a:latin typeface="Times New Roman"/>
                          <a:ea typeface="Calibri"/>
                          <a:cs typeface="+mj-cs"/>
                        </a:rPr>
                        <a:t>intron</a:t>
                      </a:r>
                      <a:r>
                        <a:rPr lang="en-US" sz="1400" dirty="0">
                          <a:latin typeface="Times New Roman"/>
                          <a:ea typeface="Calibri"/>
                          <a:cs typeface="+mj-cs"/>
                        </a:rPr>
                        <a:t>   sequences, especially in higher  eukaryotes</a:t>
                      </a:r>
                      <a:endParaRPr lang="en-US" sz="1400" dirty="0">
                        <a:latin typeface="Calibri"/>
                        <a:ea typeface="Calibri"/>
                        <a:cs typeface="+mj-cs"/>
                      </a:endParaRPr>
                    </a:p>
                  </a:txBody>
                  <a:tcPr marL="68580" marR="68580" marT="0" marB="0"/>
                </a:tc>
              </a:tr>
              <a:tr h="649031">
                <a:tc>
                  <a:txBody>
                    <a:bodyPr/>
                    <a:lstStyle/>
                    <a:p>
                      <a:pPr algn="l" rtl="0">
                        <a:lnSpc>
                          <a:spcPct val="115000"/>
                        </a:lnSpc>
                        <a:spcAft>
                          <a:spcPts val="0"/>
                        </a:spcAft>
                      </a:pPr>
                      <a:r>
                        <a:rPr lang="en-US" sz="1400" dirty="0">
                          <a:latin typeface="Times New Roman"/>
                          <a:ea typeface="Calibri"/>
                          <a:cs typeface="+mj-cs"/>
                        </a:rPr>
                        <a:t>9. Nucleoli and mitotic apparatus</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Absent </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Present</a:t>
                      </a:r>
                      <a:endParaRPr lang="en-US" sz="1400" dirty="0">
                        <a:latin typeface="Calibri"/>
                        <a:ea typeface="Calibri"/>
                        <a:cs typeface="+mj-cs"/>
                      </a:endParaRPr>
                    </a:p>
                  </a:txBody>
                  <a:tcPr marL="68580" marR="68580" marT="0" marB="0"/>
                </a:tc>
              </a:tr>
              <a:tr h="649031">
                <a:tc>
                  <a:txBody>
                    <a:bodyPr/>
                    <a:lstStyle/>
                    <a:p>
                      <a:pPr algn="l" rtl="0">
                        <a:lnSpc>
                          <a:spcPct val="115000"/>
                        </a:lnSpc>
                        <a:spcAft>
                          <a:spcPts val="0"/>
                        </a:spcAft>
                      </a:pPr>
                      <a:r>
                        <a:rPr lang="en-US" sz="1400" dirty="0">
                          <a:latin typeface="Times New Roman"/>
                          <a:ea typeface="Calibri"/>
                          <a:cs typeface="+mj-cs"/>
                        </a:rPr>
                        <a:t>10. Plasmids</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Commonly present</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Rare</a:t>
                      </a:r>
                      <a:endParaRPr lang="en-US" sz="1400" dirty="0">
                        <a:latin typeface="Calibri"/>
                        <a:ea typeface="Calibri"/>
                        <a:cs typeface="+mj-cs"/>
                      </a:endParaRPr>
                    </a:p>
                  </a:txBody>
                  <a:tcPr marL="68580" marR="68580" marT="0" marB="0"/>
                </a:tc>
              </a:tr>
              <a:tr h="649031">
                <a:tc>
                  <a:txBody>
                    <a:bodyPr/>
                    <a:lstStyle/>
                    <a:p>
                      <a:pPr algn="l" rtl="0">
                        <a:lnSpc>
                          <a:spcPct val="115000"/>
                        </a:lnSpc>
                        <a:spcAft>
                          <a:spcPts val="0"/>
                        </a:spcAft>
                      </a:pPr>
                      <a:r>
                        <a:rPr lang="en-US" sz="1400" dirty="0" smtClean="0">
                          <a:latin typeface="Times New Roman"/>
                          <a:ea typeface="Calibri"/>
                          <a:cs typeface="+mj-cs"/>
                        </a:rPr>
                        <a:t>11. </a:t>
                      </a:r>
                      <a:r>
                        <a:rPr lang="en-US" sz="1400" dirty="0">
                          <a:latin typeface="Times New Roman"/>
                          <a:ea typeface="Calibri"/>
                          <a:cs typeface="+mj-cs"/>
                        </a:rPr>
                        <a:t>Respiration </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Many strict anaerobes (oxygen fatal)</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All aerobic, but some facultative</a:t>
                      </a:r>
                      <a:r>
                        <a:rPr lang="en-US" sz="1400" b="1" dirty="0">
                          <a:solidFill>
                            <a:srgbClr val="FFFFFF"/>
                          </a:solidFill>
                          <a:latin typeface="Times New Roman"/>
                          <a:ea typeface="Calibri"/>
                          <a:cs typeface="+mj-cs"/>
                        </a:rPr>
                        <a:t> </a:t>
                      </a:r>
                      <a:r>
                        <a:rPr lang="en-US" sz="1400" dirty="0">
                          <a:latin typeface="Times New Roman"/>
                          <a:ea typeface="Calibri"/>
                          <a:cs typeface="+mj-cs"/>
                        </a:rPr>
                        <a:t>anaerobes by secondary modifications</a:t>
                      </a:r>
                      <a:endParaRPr lang="en-US" sz="1400" dirty="0">
                        <a:latin typeface="Calibri"/>
                        <a:ea typeface="Calibri"/>
                        <a:cs typeface="+mj-cs"/>
                      </a:endParaRPr>
                    </a:p>
                  </a:txBody>
                  <a:tcPr marL="68580" marR="68580" marT="0" marB="0"/>
                </a:tc>
              </a:tr>
              <a:tr h="649031">
                <a:tc>
                  <a:txBody>
                    <a:bodyPr/>
                    <a:lstStyle/>
                    <a:p>
                      <a:pPr algn="l" rtl="0">
                        <a:lnSpc>
                          <a:spcPct val="115000"/>
                        </a:lnSpc>
                        <a:spcAft>
                          <a:spcPts val="0"/>
                        </a:spcAft>
                      </a:pPr>
                      <a:r>
                        <a:rPr lang="en-US" sz="1400" dirty="0" smtClean="0">
                          <a:latin typeface="Times New Roman"/>
                          <a:ea typeface="Calibri"/>
                          <a:cs typeface="+mj-cs"/>
                        </a:rPr>
                        <a:t>12. </a:t>
                      </a:r>
                      <a:r>
                        <a:rPr lang="en-US" sz="1400" dirty="0">
                          <a:latin typeface="Times New Roman"/>
                          <a:ea typeface="Calibri"/>
                          <a:cs typeface="+mj-cs"/>
                        </a:rPr>
                        <a:t>Metabolic </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patterns Great variations</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All share </a:t>
                      </a:r>
                      <a:r>
                        <a:rPr lang="en-US" sz="1400" dirty="0" err="1">
                          <a:latin typeface="Times New Roman"/>
                          <a:ea typeface="Calibri"/>
                          <a:cs typeface="+mj-cs"/>
                        </a:rPr>
                        <a:t>cytochrome</a:t>
                      </a:r>
                      <a:r>
                        <a:rPr lang="en-US" sz="1400" dirty="0">
                          <a:latin typeface="Times New Roman"/>
                          <a:ea typeface="Calibri"/>
                          <a:cs typeface="+mj-cs"/>
                        </a:rPr>
                        <a:t> electron transport chains, Krebs cycle oxidation, </a:t>
                      </a:r>
                      <a:r>
                        <a:rPr lang="en-US" sz="1400" dirty="0" err="1">
                          <a:latin typeface="Times New Roman"/>
                          <a:ea typeface="Calibri"/>
                          <a:cs typeface="+mj-cs"/>
                        </a:rPr>
                        <a:t>Embden</a:t>
                      </a:r>
                      <a:r>
                        <a:rPr lang="en-US" sz="1400" dirty="0">
                          <a:latin typeface="Times New Roman"/>
                          <a:ea typeface="Calibri"/>
                          <a:cs typeface="+mj-cs"/>
                        </a:rPr>
                        <a:t>-Meyerhof</a:t>
                      </a:r>
                      <a:endParaRPr lang="en-US" sz="1400" dirty="0">
                        <a:latin typeface="Calibri"/>
                        <a:ea typeface="Calibri"/>
                        <a:cs typeface="+mj-cs"/>
                      </a:endParaRPr>
                    </a:p>
                    <a:p>
                      <a:pPr algn="l" rtl="0">
                        <a:lnSpc>
                          <a:spcPct val="115000"/>
                        </a:lnSpc>
                        <a:spcAft>
                          <a:spcPts val="0"/>
                        </a:spcAft>
                      </a:pPr>
                      <a:r>
                        <a:rPr lang="en-US" sz="1400" dirty="0">
                          <a:latin typeface="Times New Roman"/>
                          <a:ea typeface="Calibri"/>
                          <a:cs typeface="+mj-cs"/>
                        </a:rPr>
                        <a:t>glucose metabolism or </a:t>
                      </a:r>
                      <a:r>
                        <a:rPr lang="en-US" sz="1400" dirty="0" err="1">
                          <a:latin typeface="Times New Roman"/>
                          <a:ea typeface="Calibri"/>
                          <a:cs typeface="+mj-cs"/>
                        </a:rPr>
                        <a:t>glysolysis</a:t>
                      </a:r>
                      <a:endParaRPr lang="en-US" sz="1400" dirty="0">
                        <a:latin typeface="Calibri"/>
                        <a:ea typeface="Calibri"/>
                        <a:cs typeface="+mj-cs"/>
                      </a:endParaRPr>
                    </a:p>
                  </a:txBody>
                  <a:tcPr marL="68580" marR="68580" marT="0" marB="0"/>
                </a:tc>
              </a:tr>
              <a:tr h="649031">
                <a:tc>
                  <a:txBody>
                    <a:bodyPr/>
                    <a:lstStyle/>
                    <a:p>
                      <a:pPr algn="l" rtl="0">
                        <a:lnSpc>
                          <a:spcPct val="115000"/>
                        </a:lnSpc>
                        <a:spcAft>
                          <a:spcPts val="0"/>
                        </a:spcAft>
                      </a:pPr>
                      <a:r>
                        <a:rPr lang="en-US" sz="1400" dirty="0" smtClean="0">
                          <a:latin typeface="Times New Roman"/>
                          <a:ea typeface="Calibri"/>
                          <a:cs typeface="+mj-cs"/>
                        </a:rPr>
                        <a:t>13. </a:t>
                      </a:r>
                      <a:r>
                        <a:rPr lang="en-US" sz="1400" dirty="0">
                          <a:latin typeface="Times New Roman"/>
                          <a:ea typeface="Calibri"/>
                          <a:cs typeface="+mj-cs"/>
                        </a:rPr>
                        <a:t>Photosynthetic enzymes </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Bound to plasma membrane</a:t>
                      </a:r>
                      <a:r>
                        <a:rPr lang="en-US" sz="1400" b="1" dirty="0">
                          <a:solidFill>
                            <a:srgbClr val="FFFFFF"/>
                          </a:solidFill>
                          <a:latin typeface="Times New Roman"/>
                          <a:ea typeface="Calibri"/>
                          <a:cs typeface="+mj-cs"/>
                        </a:rPr>
                        <a:t> </a:t>
                      </a:r>
                      <a:r>
                        <a:rPr lang="en-US" sz="1400" dirty="0">
                          <a:latin typeface="Times New Roman"/>
                          <a:ea typeface="Calibri"/>
                          <a:cs typeface="+mj-cs"/>
                        </a:rPr>
                        <a:t>as composite </a:t>
                      </a:r>
                      <a:r>
                        <a:rPr lang="en-US" sz="1400" dirty="0" err="1">
                          <a:latin typeface="Times New Roman"/>
                          <a:ea typeface="Calibri"/>
                          <a:cs typeface="+mj-cs"/>
                        </a:rPr>
                        <a:t>chromatophores</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Enzymes packaged</a:t>
                      </a:r>
                      <a:r>
                        <a:rPr lang="en-US" sz="1400" b="1" dirty="0">
                          <a:solidFill>
                            <a:srgbClr val="FFFFFF"/>
                          </a:solidFill>
                          <a:latin typeface="Times New Roman"/>
                          <a:ea typeface="Calibri"/>
                          <a:cs typeface="+mj-cs"/>
                        </a:rPr>
                        <a:t> </a:t>
                      </a:r>
                      <a:r>
                        <a:rPr lang="en-US" sz="1400" dirty="0">
                          <a:latin typeface="Times New Roman"/>
                          <a:ea typeface="Calibri"/>
                          <a:cs typeface="+mj-cs"/>
                        </a:rPr>
                        <a:t>in plastids bound by membrane</a:t>
                      </a:r>
                      <a:endParaRPr lang="en-US" sz="1400" dirty="0">
                        <a:latin typeface="Calibri"/>
                        <a:ea typeface="Calibri"/>
                        <a:cs typeface="+mj-cs"/>
                      </a:endParaRPr>
                    </a:p>
                  </a:txBody>
                  <a:tcPr marL="68580" marR="68580" marT="0" marB="0"/>
                </a:tc>
              </a:tr>
              <a:tr h="835946">
                <a:tc>
                  <a:txBody>
                    <a:bodyPr/>
                    <a:lstStyle/>
                    <a:p>
                      <a:pPr algn="l" rtl="0">
                        <a:lnSpc>
                          <a:spcPct val="115000"/>
                        </a:lnSpc>
                        <a:spcAft>
                          <a:spcPts val="0"/>
                        </a:spcAft>
                      </a:pPr>
                      <a:r>
                        <a:rPr lang="en-US" sz="1400" dirty="0" smtClean="0">
                          <a:latin typeface="Times New Roman"/>
                          <a:ea typeface="Calibri"/>
                          <a:cs typeface="+mj-cs"/>
                        </a:rPr>
                        <a:t>14. </a:t>
                      </a:r>
                      <a:r>
                        <a:rPr lang="en-US" sz="1400" dirty="0">
                          <a:latin typeface="Times New Roman"/>
                          <a:ea typeface="Calibri"/>
                          <a:cs typeface="+mj-cs"/>
                        </a:rPr>
                        <a:t>Sexual system </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Rare : if present one way (and</a:t>
                      </a:r>
                      <a:r>
                        <a:rPr lang="en-US" sz="1400" b="1" dirty="0">
                          <a:solidFill>
                            <a:srgbClr val="FFFFFF"/>
                          </a:solidFill>
                          <a:latin typeface="Times New Roman"/>
                          <a:ea typeface="Calibri"/>
                          <a:cs typeface="+mj-cs"/>
                        </a:rPr>
                        <a:t> </a:t>
                      </a:r>
                      <a:r>
                        <a:rPr lang="en-US" sz="1400" dirty="0">
                          <a:latin typeface="Times New Roman"/>
                          <a:ea typeface="Calibri"/>
                          <a:cs typeface="+mj-cs"/>
                        </a:rPr>
                        <a:t>usually partial); transfer of</a:t>
                      </a:r>
                      <a:r>
                        <a:rPr lang="en-US" sz="1400" b="1" dirty="0">
                          <a:solidFill>
                            <a:srgbClr val="FFFFFF"/>
                          </a:solidFill>
                          <a:latin typeface="Times New Roman"/>
                          <a:ea typeface="Calibri"/>
                          <a:cs typeface="+mj-cs"/>
                        </a:rPr>
                        <a:t> </a:t>
                      </a:r>
                      <a:r>
                        <a:rPr lang="en-US" sz="1400" dirty="0">
                          <a:latin typeface="Times New Roman"/>
                          <a:ea typeface="Calibri"/>
                          <a:cs typeface="+mj-cs"/>
                        </a:rPr>
                        <a:t>DNA from donor to recipient</a:t>
                      </a:r>
                      <a:r>
                        <a:rPr lang="en-US" sz="1400" b="1" dirty="0">
                          <a:solidFill>
                            <a:srgbClr val="FFFFFF"/>
                          </a:solidFill>
                          <a:latin typeface="Times New Roman"/>
                          <a:ea typeface="Calibri"/>
                          <a:cs typeface="+mj-cs"/>
                        </a:rPr>
                        <a:t> </a:t>
                      </a:r>
                      <a:r>
                        <a:rPr lang="en-US" sz="1400" dirty="0">
                          <a:latin typeface="Times New Roman"/>
                          <a:ea typeface="Calibri"/>
                          <a:cs typeface="+mj-cs"/>
                        </a:rPr>
                        <a:t>cell occurs.</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Both sexes involved in sexual</a:t>
                      </a:r>
                      <a:r>
                        <a:rPr lang="en-US" sz="1400" b="1" dirty="0">
                          <a:solidFill>
                            <a:srgbClr val="FFFFFF"/>
                          </a:solidFill>
                          <a:latin typeface="Times New Roman"/>
                          <a:ea typeface="Calibri"/>
                          <a:cs typeface="+mj-cs"/>
                        </a:rPr>
                        <a:t> </a:t>
                      </a:r>
                      <a:r>
                        <a:rPr lang="en-US" sz="1400" dirty="0">
                          <a:latin typeface="Times New Roman"/>
                          <a:ea typeface="Calibri"/>
                          <a:cs typeface="+mj-cs"/>
                        </a:rPr>
                        <a:t>participation and entire genomes</a:t>
                      </a:r>
                      <a:r>
                        <a:rPr lang="en-US" sz="1400" b="1" dirty="0">
                          <a:solidFill>
                            <a:srgbClr val="FFFFFF"/>
                          </a:solidFill>
                          <a:latin typeface="Times New Roman"/>
                          <a:ea typeface="Calibri"/>
                          <a:cs typeface="+mj-cs"/>
                        </a:rPr>
                        <a:t> </a:t>
                      </a:r>
                      <a:r>
                        <a:rPr lang="en-US" sz="1400" dirty="0">
                          <a:latin typeface="Times New Roman"/>
                          <a:ea typeface="Calibri"/>
                          <a:cs typeface="+mj-cs"/>
                        </a:rPr>
                        <a:t>transferred; alternation of haploid  and diploid generations is also evident</a:t>
                      </a:r>
                      <a:endParaRPr lang="en-US" sz="1400" dirty="0">
                        <a:latin typeface="Calibri"/>
                        <a:ea typeface="Calibri"/>
                        <a:cs typeface="+mj-cs"/>
                      </a:endParaRPr>
                    </a:p>
                  </a:txBody>
                  <a:tcPr marL="68580" marR="68580" marT="0" marB="0"/>
                </a:tc>
              </a:tr>
              <a:tr h="649031">
                <a:tc>
                  <a:txBody>
                    <a:bodyPr/>
                    <a:lstStyle/>
                    <a:p>
                      <a:pPr algn="l" rtl="0">
                        <a:lnSpc>
                          <a:spcPct val="115000"/>
                        </a:lnSpc>
                        <a:spcAft>
                          <a:spcPts val="0"/>
                        </a:spcAft>
                      </a:pPr>
                      <a:r>
                        <a:rPr lang="en-US" sz="1400" dirty="0" smtClean="0">
                          <a:latin typeface="Times New Roman"/>
                          <a:ea typeface="Calibri"/>
                          <a:cs typeface="+mj-cs"/>
                        </a:rPr>
                        <a:t>15-Reproduction</a:t>
                      </a:r>
                      <a:endParaRPr lang="en-US" sz="1400" dirty="0">
                        <a:latin typeface="Calibri"/>
                        <a:ea typeface="Calibri"/>
                        <a:cs typeface="+mj-cs"/>
                      </a:endParaRPr>
                    </a:p>
                  </a:txBody>
                  <a:tcPr marL="68580" marR="68580" marT="0" marB="0"/>
                </a:tc>
                <a:tc>
                  <a:txBody>
                    <a:bodyPr/>
                    <a:lstStyle/>
                    <a:p>
                      <a:pPr algn="just" rtl="0">
                        <a:lnSpc>
                          <a:spcPct val="115000"/>
                        </a:lnSpc>
                        <a:spcAft>
                          <a:spcPts val="0"/>
                        </a:spcAft>
                      </a:pPr>
                      <a:r>
                        <a:rPr lang="en-US" sz="1400" dirty="0">
                          <a:latin typeface="Times New Roman"/>
                          <a:ea typeface="Calibri"/>
                          <a:cs typeface="+mj-cs"/>
                        </a:rPr>
                        <a:t>Simple binary reproduction</a:t>
                      </a:r>
                      <a:endParaRPr lang="en-US" sz="1400" dirty="0">
                        <a:latin typeface="Calibri"/>
                        <a:ea typeface="Calibri"/>
                        <a:cs typeface="+mj-cs"/>
                      </a:endParaRPr>
                    </a:p>
                  </a:txBody>
                  <a:tcPr marL="68580" marR="68580" marT="0" marB="0"/>
                </a:tc>
                <a:tc>
                  <a:txBody>
                    <a:bodyPr/>
                    <a:lstStyle/>
                    <a:p>
                      <a:pPr algn="l" rtl="0">
                        <a:lnSpc>
                          <a:spcPct val="115000"/>
                        </a:lnSpc>
                        <a:spcAft>
                          <a:spcPts val="0"/>
                        </a:spcAft>
                      </a:pPr>
                      <a:r>
                        <a:rPr lang="en-US" sz="1400" dirty="0">
                          <a:latin typeface="Times New Roman"/>
                          <a:ea typeface="Calibri"/>
                          <a:cs typeface="+mj-cs"/>
                        </a:rPr>
                        <a:t>Mitotic reproduction (and meiotic)</a:t>
                      </a:r>
                      <a:endParaRPr lang="en-US" sz="1400" dirty="0">
                        <a:latin typeface="Calibri"/>
                        <a:ea typeface="Calibri"/>
                        <a:cs typeface="+mj-cs"/>
                      </a:endParaRPr>
                    </a:p>
                  </a:txBody>
                  <a:tcPr marL="68580" marR="68580" marT="0" marB="0"/>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357166"/>
            <a:ext cx="8229600" cy="5768997"/>
          </a:xfrm>
        </p:spPr>
        <p:txBody>
          <a:bodyPr/>
          <a:lstStyle/>
          <a:p>
            <a:r>
              <a:rPr lang="en-US" b="1" dirty="0" smtClean="0">
                <a:latin typeface="Times New Roman" pitchFamily="18" charset="0"/>
                <a:ea typeface="Calibri" pitchFamily="34" charset="0"/>
              </a:rPr>
              <a:t>differences</a:t>
            </a:r>
            <a:r>
              <a:rPr lang="ar-IQ" dirty="0" smtClean="0"/>
              <a:t> </a:t>
            </a:r>
            <a:r>
              <a:rPr lang="en-US" dirty="0" smtClean="0"/>
              <a:t>  </a:t>
            </a:r>
            <a:r>
              <a:rPr lang="en-US" b="1" dirty="0" smtClean="0">
                <a:latin typeface="Times New Roman" pitchFamily="18" charset="0"/>
                <a:ea typeface="Calibri" pitchFamily="34" charset="0"/>
              </a:rPr>
              <a:t>The cells of animals and plants have the following</a:t>
            </a:r>
            <a:r>
              <a:rPr lang="en-US" dirty="0" smtClean="0"/>
              <a:t>    </a:t>
            </a:r>
            <a:endParaRPr lang="en-US" dirty="0"/>
          </a:p>
        </p:txBody>
      </p:sp>
      <p:graphicFrame>
        <p:nvGraphicFramePr>
          <p:cNvPr id="4" name="Table 3"/>
          <p:cNvGraphicFramePr>
            <a:graphicFrameLocks noGrp="1"/>
          </p:cNvGraphicFramePr>
          <p:nvPr/>
        </p:nvGraphicFramePr>
        <p:xfrm>
          <a:off x="357158" y="1428736"/>
          <a:ext cx="8501122" cy="5278120"/>
        </p:xfrm>
        <a:graphic>
          <a:graphicData uri="http://schemas.openxmlformats.org/drawingml/2006/table">
            <a:tbl>
              <a:tblPr firstRow="1" bandRow="1">
                <a:tableStyleId>{5C22544A-7EE6-4342-B048-85BDC9FD1C3A}</a:tableStyleId>
              </a:tblPr>
              <a:tblGrid>
                <a:gridCol w="4250561"/>
                <a:gridCol w="4250561"/>
              </a:tblGrid>
              <a:tr h="370840">
                <a:tc>
                  <a:txBody>
                    <a:bodyPr/>
                    <a:lstStyle/>
                    <a:p>
                      <a:pPr marL="0" algn="l" defTabSz="914400" rtl="0" eaLnBrk="1" latinLnBrk="0" hangingPunct="1">
                        <a:lnSpc>
                          <a:spcPct val="115000"/>
                        </a:lnSpc>
                        <a:spcAft>
                          <a:spcPts val="0"/>
                        </a:spcAft>
                      </a:pPr>
                      <a:r>
                        <a:rPr lang="en-US" dirty="0"/>
                        <a:t>Animal cell</a:t>
                      </a:r>
                    </a:p>
                  </a:txBody>
                  <a:tcPr marL="68580" marR="68580" marT="0" marB="0"/>
                </a:tc>
                <a:tc>
                  <a:txBody>
                    <a:bodyPr/>
                    <a:lstStyle/>
                    <a:p>
                      <a:pPr algn="l" rtl="0">
                        <a:lnSpc>
                          <a:spcPct val="115000"/>
                        </a:lnSpc>
                        <a:spcAft>
                          <a:spcPts val="0"/>
                        </a:spcAft>
                      </a:pPr>
                      <a:r>
                        <a:rPr lang="en-US" dirty="0"/>
                        <a:t>Plant cell</a:t>
                      </a:r>
                    </a:p>
                  </a:txBody>
                  <a:tcPr marL="68580" marR="68580" marT="0" marB="0"/>
                </a:tc>
              </a:tr>
              <a:tr h="370840">
                <a:tc>
                  <a:txBody>
                    <a:bodyPr/>
                    <a:lstStyle/>
                    <a:p>
                      <a:pPr algn="l" rtl="0">
                        <a:lnSpc>
                          <a:spcPct val="115000"/>
                        </a:lnSpc>
                        <a:spcAft>
                          <a:spcPts val="0"/>
                        </a:spcAft>
                      </a:pPr>
                      <a:r>
                        <a:rPr lang="en-US" sz="2000" dirty="0">
                          <a:latin typeface="Times New Roman"/>
                          <a:ea typeface="Calibri"/>
                          <a:cs typeface="+mj-cs"/>
                        </a:rPr>
                        <a:t>1. Animal cells are generally small in size</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latin typeface="Times New Roman"/>
                          <a:ea typeface="Calibri"/>
                          <a:cs typeface="+mj-cs"/>
                        </a:rPr>
                        <a:t>. 1. Plant cells are larger than animal cells.</a:t>
                      </a:r>
                      <a:endParaRPr lang="en-US" sz="2000" dirty="0">
                        <a:latin typeface="Calibri"/>
                        <a:ea typeface="Calibri"/>
                        <a:cs typeface="+mj-cs"/>
                      </a:endParaRPr>
                    </a:p>
                  </a:txBody>
                  <a:tcPr marL="68580" marR="68580" marT="0" marB="0"/>
                </a:tc>
              </a:tr>
              <a:tr h="370840">
                <a:tc>
                  <a:txBody>
                    <a:bodyPr/>
                    <a:lstStyle/>
                    <a:p>
                      <a:pPr algn="l" rtl="0">
                        <a:lnSpc>
                          <a:spcPct val="115000"/>
                        </a:lnSpc>
                        <a:spcAft>
                          <a:spcPts val="0"/>
                        </a:spcAft>
                      </a:pPr>
                      <a:r>
                        <a:rPr lang="en-US" sz="2000" dirty="0">
                          <a:latin typeface="Times New Roman"/>
                          <a:ea typeface="Calibri"/>
                          <a:cs typeface="+mj-cs"/>
                        </a:rPr>
                        <a:t>2. Cell wall is absent. </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latin typeface="Times New Roman"/>
                          <a:ea typeface="Calibri"/>
                          <a:cs typeface="+mj-cs"/>
                        </a:rPr>
                        <a:t>2. The plasma membrane of plant cells </a:t>
                      </a:r>
                      <a:r>
                        <a:rPr lang="en-US" sz="2000" dirty="0" smtClean="0">
                          <a:latin typeface="Times New Roman"/>
                          <a:ea typeface="Calibri"/>
                          <a:cs typeface="+mj-cs"/>
                        </a:rPr>
                        <a:t>is</a:t>
                      </a:r>
                      <a:r>
                        <a:rPr lang="en-US" sz="2000" baseline="0" dirty="0" smtClean="0">
                          <a:latin typeface="Calibri"/>
                          <a:ea typeface="Calibri"/>
                          <a:cs typeface="+mj-cs"/>
                        </a:rPr>
                        <a:t> </a:t>
                      </a:r>
                      <a:r>
                        <a:rPr lang="en-US" sz="2000" dirty="0" smtClean="0">
                          <a:latin typeface="Times New Roman"/>
                          <a:ea typeface="Calibri"/>
                          <a:cs typeface="+mj-cs"/>
                        </a:rPr>
                        <a:t>surrounded </a:t>
                      </a:r>
                      <a:r>
                        <a:rPr lang="en-US" sz="2000" dirty="0">
                          <a:latin typeface="Times New Roman"/>
                          <a:ea typeface="Calibri"/>
                          <a:cs typeface="+mj-cs"/>
                        </a:rPr>
                        <a:t>by a rigid cell wall of cellulose</a:t>
                      </a:r>
                      <a:endParaRPr lang="en-US" sz="2000" dirty="0">
                        <a:latin typeface="Calibri"/>
                        <a:ea typeface="Calibri"/>
                        <a:cs typeface="+mj-cs"/>
                      </a:endParaRPr>
                    </a:p>
                  </a:txBody>
                  <a:tcPr marL="68580" marR="68580" marT="0" marB="0"/>
                </a:tc>
              </a:tr>
              <a:tr h="370840">
                <a:tc>
                  <a:txBody>
                    <a:bodyPr/>
                    <a:lstStyle/>
                    <a:p>
                      <a:pPr algn="l" rtl="0">
                        <a:lnSpc>
                          <a:spcPct val="115000"/>
                        </a:lnSpc>
                        <a:spcAft>
                          <a:spcPts val="0"/>
                        </a:spcAft>
                      </a:pPr>
                      <a:r>
                        <a:rPr lang="en-US" sz="2000" dirty="0">
                          <a:latin typeface="Times New Roman"/>
                          <a:ea typeface="Calibri"/>
                          <a:cs typeface="+mj-cs"/>
                        </a:rPr>
                        <a:t>3. Except the protozoan </a:t>
                      </a:r>
                      <a:r>
                        <a:rPr lang="en-US" sz="2000" i="1" dirty="0">
                          <a:latin typeface="Times New Roman"/>
                          <a:ea typeface="Calibri"/>
                          <a:cs typeface="+mj-cs"/>
                        </a:rPr>
                        <a:t>Euglena </a:t>
                      </a:r>
                      <a:r>
                        <a:rPr lang="en-US" sz="2000" dirty="0">
                          <a:latin typeface="Times New Roman"/>
                          <a:ea typeface="Calibri"/>
                          <a:cs typeface="+mj-cs"/>
                        </a:rPr>
                        <a:t>no animal cell possesses plastids</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latin typeface="Times New Roman"/>
                          <a:ea typeface="Calibri"/>
                          <a:cs typeface="+mj-cs"/>
                        </a:rPr>
                        <a:t>3. Plastids are</a:t>
                      </a:r>
                      <a:r>
                        <a:rPr lang="en-US" sz="2000" b="1" dirty="0">
                          <a:solidFill>
                            <a:srgbClr val="FFFFFF"/>
                          </a:solidFill>
                          <a:latin typeface="Times New Roman"/>
                          <a:ea typeface="Calibri"/>
                          <a:cs typeface="+mj-cs"/>
                        </a:rPr>
                        <a:t> </a:t>
                      </a:r>
                      <a:r>
                        <a:rPr lang="en-US" sz="2000" dirty="0">
                          <a:latin typeface="Times New Roman"/>
                          <a:ea typeface="Calibri"/>
                          <a:cs typeface="+mj-cs"/>
                        </a:rPr>
                        <a:t>present.</a:t>
                      </a:r>
                      <a:endParaRPr lang="en-US" sz="2000" dirty="0">
                        <a:latin typeface="Calibri"/>
                        <a:ea typeface="Calibri"/>
                        <a:cs typeface="+mj-cs"/>
                      </a:endParaRPr>
                    </a:p>
                  </a:txBody>
                  <a:tcPr marL="68580" marR="68580" marT="0" marB="0"/>
                </a:tc>
              </a:tr>
              <a:tr h="370840">
                <a:tc>
                  <a:txBody>
                    <a:bodyPr/>
                    <a:lstStyle/>
                    <a:p>
                      <a:pPr algn="l" rtl="0">
                        <a:lnSpc>
                          <a:spcPct val="115000"/>
                        </a:lnSpc>
                        <a:spcAft>
                          <a:spcPts val="0"/>
                        </a:spcAft>
                      </a:pPr>
                      <a:r>
                        <a:rPr lang="en-US" sz="2000" dirty="0">
                          <a:latin typeface="Times New Roman"/>
                          <a:ea typeface="Calibri"/>
                          <a:cs typeface="+mj-cs"/>
                        </a:rPr>
                        <a:t>4. Vacuoles in animal cells are many and small. </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latin typeface="Times New Roman"/>
                          <a:ea typeface="Calibri"/>
                          <a:cs typeface="+mj-cs"/>
                        </a:rPr>
                        <a:t>4. Most mature plant cells have a large central </a:t>
                      </a:r>
                      <a:r>
                        <a:rPr lang="en-US" sz="2000" dirty="0" smtClean="0">
                          <a:latin typeface="Times New Roman"/>
                          <a:ea typeface="Calibri"/>
                          <a:cs typeface="+mj-cs"/>
                        </a:rPr>
                        <a:t>sap</a:t>
                      </a:r>
                      <a:r>
                        <a:rPr lang="en-US" sz="2000" baseline="0" dirty="0" smtClean="0">
                          <a:latin typeface="Calibri"/>
                          <a:ea typeface="Calibri"/>
                          <a:cs typeface="+mj-cs"/>
                        </a:rPr>
                        <a:t>  </a:t>
                      </a:r>
                      <a:r>
                        <a:rPr lang="en-US" sz="2000" dirty="0" smtClean="0">
                          <a:latin typeface="Times New Roman"/>
                          <a:ea typeface="Calibri"/>
                          <a:cs typeface="+mj-cs"/>
                        </a:rPr>
                        <a:t>vacuole</a:t>
                      </a:r>
                      <a:r>
                        <a:rPr lang="en-US" sz="2000" dirty="0">
                          <a:latin typeface="Times New Roman"/>
                          <a:ea typeface="Calibri"/>
                          <a:cs typeface="+mj-cs"/>
                        </a:rPr>
                        <a:t>.</a:t>
                      </a:r>
                      <a:endParaRPr lang="en-US" sz="2000" dirty="0">
                        <a:latin typeface="Calibri"/>
                        <a:ea typeface="Calibri"/>
                        <a:cs typeface="+mj-cs"/>
                      </a:endParaRPr>
                    </a:p>
                  </a:txBody>
                  <a:tcPr marL="68580" marR="68580" marT="0" marB="0"/>
                </a:tc>
              </a:tr>
              <a:tr h="370840">
                <a:tc>
                  <a:txBody>
                    <a:bodyPr/>
                    <a:lstStyle/>
                    <a:p>
                      <a:pPr algn="l" rtl="0">
                        <a:lnSpc>
                          <a:spcPct val="115000"/>
                        </a:lnSpc>
                        <a:spcAft>
                          <a:spcPts val="0"/>
                        </a:spcAft>
                      </a:pPr>
                      <a:r>
                        <a:rPr lang="en-US" sz="2000" dirty="0">
                          <a:latin typeface="Times New Roman"/>
                          <a:ea typeface="Calibri"/>
                          <a:cs typeface="+mj-cs"/>
                        </a:rPr>
                        <a:t>5. Animal cells have a single highly complex and prominent Golgi apparatus. </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latin typeface="Times New Roman"/>
                          <a:ea typeface="Calibri"/>
                          <a:cs typeface="+mj-cs"/>
                        </a:rPr>
                        <a:t>5. Plant cells have many simpler units of Golgi</a:t>
                      </a:r>
                      <a:r>
                        <a:rPr lang="en-US" sz="2000" b="1" dirty="0">
                          <a:solidFill>
                            <a:srgbClr val="FFFFFF"/>
                          </a:solidFill>
                          <a:latin typeface="Times New Roman"/>
                          <a:ea typeface="Calibri"/>
                          <a:cs typeface="+mj-cs"/>
                        </a:rPr>
                        <a:t> </a:t>
                      </a:r>
                      <a:r>
                        <a:rPr lang="en-US" sz="2000" dirty="0">
                          <a:latin typeface="Times New Roman"/>
                          <a:ea typeface="Calibri"/>
                          <a:cs typeface="+mj-cs"/>
                        </a:rPr>
                        <a:t>apparatus, called </a:t>
                      </a:r>
                      <a:r>
                        <a:rPr lang="en-US" sz="2000" dirty="0" err="1">
                          <a:latin typeface="Times New Roman"/>
                          <a:ea typeface="Calibri"/>
                          <a:cs typeface="+mj-cs"/>
                        </a:rPr>
                        <a:t>dictyosomes</a:t>
                      </a:r>
                      <a:endParaRPr lang="en-US" sz="2000" dirty="0">
                        <a:latin typeface="Calibri"/>
                        <a:ea typeface="Calibri"/>
                        <a:cs typeface="+mj-cs"/>
                      </a:endParaRPr>
                    </a:p>
                  </a:txBody>
                  <a:tcPr marL="68580" marR="68580" marT="0" marB="0"/>
                </a:tc>
              </a:tr>
              <a:tr h="370840">
                <a:tc>
                  <a:txBody>
                    <a:bodyPr/>
                    <a:lstStyle/>
                    <a:p>
                      <a:pPr algn="l" rtl="0">
                        <a:lnSpc>
                          <a:spcPct val="115000"/>
                        </a:lnSpc>
                        <a:spcAft>
                          <a:spcPts val="0"/>
                        </a:spcAft>
                      </a:pPr>
                      <a:r>
                        <a:rPr lang="en-US" sz="2000" dirty="0">
                          <a:latin typeface="Times New Roman"/>
                          <a:ea typeface="Calibri"/>
                          <a:cs typeface="+mj-cs"/>
                        </a:rPr>
                        <a:t>6. Animal cells have </a:t>
                      </a:r>
                      <a:r>
                        <a:rPr lang="en-US" sz="2000" dirty="0" err="1">
                          <a:latin typeface="Times New Roman"/>
                          <a:ea typeface="Calibri"/>
                          <a:cs typeface="+mj-cs"/>
                        </a:rPr>
                        <a:t>centrosome</a:t>
                      </a:r>
                      <a:r>
                        <a:rPr lang="en-US" sz="2000" dirty="0">
                          <a:latin typeface="Times New Roman"/>
                          <a:ea typeface="Calibri"/>
                          <a:cs typeface="+mj-cs"/>
                        </a:rPr>
                        <a:t> and </a:t>
                      </a:r>
                      <a:r>
                        <a:rPr lang="en-US" sz="2000" dirty="0" err="1">
                          <a:latin typeface="Times New Roman"/>
                          <a:ea typeface="Calibri"/>
                          <a:cs typeface="+mj-cs"/>
                        </a:rPr>
                        <a:t>centrioles</a:t>
                      </a:r>
                      <a:r>
                        <a:rPr lang="en-US" sz="2000" dirty="0">
                          <a:latin typeface="Times New Roman"/>
                          <a:ea typeface="Calibri"/>
                          <a:cs typeface="+mj-cs"/>
                        </a:rPr>
                        <a:t>. </a:t>
                      </a:r>
                      <a:endParaRPr lang="en-US" sz="2000" dirty="0">
                        <a:latin typeface="Calibri"/>
                        <a:ea typeface="Calibri"/>
                        <a:cs typeface="+mj-cs"/>
                      </a:endParaRPr>
                    </a:p>
                  </a:txBody>
                  <a:tcPr marL="68580" marR="68580" marT="0" marB="0"/>
                </a:tc>
                <a:tc>
                  <a:txBody>
                    <a:bodyPr/>
                    <a:lstStyle/>
                    <a:p>
                      <a:pPr algn="l" rtl="0">
                        <a:lnSpc>
                          <a:spcPct val="115000"/>
                        </a:lnSpc>
                        <a:spcAft>
                          <a:spcPts val="0"/>
                        </a:spcAft>
                      </a:pPr>
                      <a:r>
                        <a:rPr lang="en-US" sz="2000" dirty="0">
                          <a:latin typeface="Times New Roman"/>
                          <a:ea typeface="Calibri"/>
                          <a:cs typeface="+mj-cs"/>
                        </a:rPr>
                        <a:t>6. Plant cells lack </a:t>
                      </a:r>
                      <a:r>
                        <a:rPr lang="en-US" sz="2000" dirty="0" err="1">
                          <a:latin typeface="Times New Roman"/>
                          <a:ea typeface="Calibri"/>
                          <a:cs typeface="+mj-cs"/>
                        </a:rPr>
                        <a:t>centrosome</a:t>
                      </a:r>
                      <a:r>
                        <a:rPr lang="en-US" sz="2000" dirty="0">
                          <a:latin typeface="Times New Roman"/>
                          <a:ea typeface="Calibri"/>
                          <a:cs typeface="+mj-cs"/>
                        </a:rPr>
                        <a:t> and </a:t>
                      </a:r>
                      <a:r>
                        <a:rPr lang="en-US" sz="2000" dirty="0" err="1">
                          <a:latin typeface="Times New Roman"/>
                          <a:ea typeface="Calibri"/>
                          <a:cs typeface="+mj-cs"/>
                        </a:rPr>
                        <a:t>centrioles</a:t>
                      </a:r>
                      <a:r>
                        <a:rPr lang="en-US" sz="2000" dirty="0">
                          <a:latin typeface="Times New Roman"/>
                          <a:ea typeface="Calibri"/>
                          <a:cs typeface="+mj-cs"/>
                        </a:rPr>
                        <a:t>.</a:t>
                      </a:r>
                      <a:endParaRPr lang="en-US" sz="2000" dirty="0">
                        <a:latin typeface="Calibri"/>
                        <a:ea typeface="Calibri"/>
                        <a:cs typeface="+mj-cs"/>
                      </a:endParaRPr>
                    </a:p>
                  </a:txBody>
                  <a:tcPr marL="68580" marR="68580" marT="0" marB="0"/>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lstStyle/>
          <a:p>
            <a:pPr>
              <a:buNone/>
            </a:pPr>
            <a:r>
              <a:rPr lang="en-US" dirty="0" smtClean="0"/>
              <a:t> </a:t>
            </a:r>
            <a:r>
              <a:rPr lang="en-US" sz="3600" b="1" dirty="0" smtClean="0"/>
              <a:t>Biology</a:t>
            </a:r>
            <a:r>
              <a:rPr lang="en-US" sz="3600" dirty="0" smtClean="0"/>
              <a:t> is concerned with the study of the interrelationship of organisms and evolution of  life.</a:t>
            </a:r>
          </a:p>
          <a:p>
            <a:pPr>
              <a:buNone/>
            </a:pPr>
            <a:r>
              <a:rPr lang="en-US" sz="3600" b="1" dirty="0" smtClean="0"/>
              <a:t>biology </a:t>
            </a:r>
            <a:r>
              <a:rPr lang="en-US" sz="3600" dirty="0" smtClean="0"/>
              <a:t>(from the Greek words </a:t>
            </a:r>
            <a:r>
              <a:rPr lang="en-US" sz="3600" b="1" dirty="0" smtClean="0"/>
              <a:t>bios</a:t>
            </a:r>
            <a:r>
              <a:rPr lang="en-US" sz="3600" dirty="0" smtClean="0"/>
              <a:t>, life, and </a:t>
            </a:r>
            <a:r>
              <a:rPr lang="en-US" sz="3600" b="1" dirty="0" smtClean="0"/>
              <a:t>logos</a:t>
            </a:r>
            <a:r>
              <a:rPr lang="en-US" sz="3600" dirty="0" smtClean="0"/>
              <a:t>, word   thought) is the study of living organisms and life’s processes. It is the study of life. Other branches of science are chemistry, physics, geology, astronomy, and related fields such as medicine.    </a:t>
            </a:r>
            <a:endParaRPr lang="en-US" sz="36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357166"/>
            <a:ext cx="8229600" cy="5768997"/>
          </a:xfrm>
        </p:spPr>
        <p:txBody>
          <a:bodyPr>
            <a:normAutofit fontScale="92500"/>
          </a:bodyPr>
          <a:lstStyle/>
          <a:p>
            <a:r>
              <a:rPr lang="en-US" b="1" dirty="0" smtClean="0"/>
              <a:t>Structure of the Cell and Cell Organelles: </a:t>
            </a:r>
            <a:r>
              <a:rPr lang="en-US" dirty="0" smtClean="0"/>
              <a:t>Although the cells are variable in their shapes, sizes and functions, they are well organized structures and usually contain the same components  .Cell structure reflects cell  function.</a:t>
            </a:r>
          </a:p>
          <a:p>
            <a:r>
              <a:rPr lang="en-US" dirty="0" smtClean="0"/>
              <a:t>Most cells are small and can be seen only under a microscope .The small size of cells means that they are measured  using the smaller units of the metric system, such as the micrometer (</a:t>
            </a:r>
            <a:r>
              <a:rPr lang="en-US" dirty="0" err="1" smtClean="0"/>
              <a:t>μm</a:t>
            </a:r>
            <a:r>
              <a:rPr lang="en-US" dirty="0" smtClean="0"/>
              <a:t>). A micrometer is 1/1,000 millimeter.</a:t>
            </a:r>
          </a:p>
          <a:p>
            <a:pPr>
              <a:buNone/>
            </a:pPr>
            <a:r>
              <a:rPr lang="en-US" dirty="0" smtClean="0"/>
              <a:t>   </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357166"/>
            <a:ext cx="8229600" cy="5768997"/>
          </a:xfrm>
        </p:spPr>
        <p:txBody>
          <a:bodyPr>
            <a:normAutofit lnSpcReduction="10000"/>
          </a:bodyPr>
          <a:lstStyle/>
          <a:p>
            <a:r>
              <a:rPr lang="en-US" b="1" dirty="0" smtClean="0"/>
              <a:t>Basic </a:t>
            </a:r>
            <a:r>
              <a:rPr lang="en-US" b="1" dirty="0" err="1" smtClean="0"/>
              <a:t>Structure:</a:t>
            </a:r>
            <a:r>
              <a:rPr lang="en-US" dirty="0" err="1" smtClean="0"/>
              <a:t>Examination</a:t>
            </a:r>
            <a:r>
              <a:rPr lang="en-US" dirty="0" smtClean="0"/>
              <a:t> of a cell by light microscopy shows a fluid </a:t>
            </a:r>
            <a:r>
              <a:rPr lang="en-US" b="1" dirty="0" smtClean="0"/>
              <a:t>cell body </a:t>
            </a:r>
            <a:r>
              <a:rPr lang="en-US" dirty="0" smtClean="0"/>
              <a:t>(</a:t>
            </a:r>
            <a:r>
              <a:rPr lang="en-US" b="1" dirty="0" smtClean="0"/>
              <a:t>cytoplasm</a:t>
            </a:r>
            <a:r>
              <a:rPr lang="en-US" dirty="0" smtClean="0"/>
              <a:t>),a </a:t>
            </a:r>
            <a:r>
              <a:rPr lang="en-US" b="1" dirty="0" smtClean="0"/>
              <a:t>cell nucleus </a:t>
            </a:r>
            <a:r>
              <a:rPr lang="en-US" dirty="0" smtClean="0"/>
              <a:t>and the surrounding </a:t>
            </a:r>
            <a:r>
              <a:rPr lang="en-US" b="1" dirty="0" smtClean="0"/>
              <a:t>cell membrane </a:t>
            </a:r>
            <a:r>
              <a:rPr lang="en-US" dirty="0" smtClean="0"/>
              <a:t>(</a:t>
            </a:r>
            <a:r>
              <a:rPr lang="en-US" b="1" dirty="0" err="1" smtClean="0"/>
              <a:t>plasmalemma</a:t>
            </a:r>
            <a:r>
              <a:rPr lang="en-US" dirty="0" smtClean="0"/>
              <a:t>) The cytoplasm contains a number of highly</a:t>
            </a:r>
            <a:r>
              <a:rPr lang="en-US" b="1" dirty="0" smtClean="0"/>
              <a:t>  </a:t>
            </a:r>
            <a:r>
              <a:rPr lang="en-US" dirty="0" smtClean="0"/>
              <a:t>organized small bodies, called </a:t>
            </a:r>
            <a:r>
              <a:rPr lang="en-US" b="1" dirty="0" smtClean="0"/>
              <a:t>cell organelles</a:t>
            </a:r>
            <a:r>
              <a:rPr lang="en-US" dirty="0" smtClean="0"/>
              <a:t>, that can often only be</a:t>
            </a:r>
            <a:r>
              <a:rPr lang="en-US" b="1" dirty="0" smtClean="0"/>
              <a:t> </a:t>
            </a:r>
            <a:r>
              <a:rPr lang="en-US" dirty="0" smtClean="0"/>
              <a:t>seen by electron microscopy. It also contains certain supportive structures</a:t>
            </a:r>
            <a:r>
              <a:rPr lang="en-US" b="1" dirty="0" smtClean="0"/>
              <a:t> </a:t>
            </a:r>
            <a:r>
              <a:rPr lang="en-US" dirty="0" smtClean="0"/>
              <a:t>(parts of the cytoskeleton) and numerous cell inclusions (e. g., metabolic</a:t>
            </a:r>
            <a:r>
              <a:rPr lang="en-US" b="1" dirty="0" smtClean="0"/>
              <a:t>  </a:t>
            </a:r>
            <a:r>
              <a:rPr lang="en-US" dirty="0" smtClean="0"/>
              <a:t>substrates and end products)</a:t>
            </a:r>
          </a:p>
          <a:p>
            <a:pPr>
              <a:buNone/>
            </a:pPr>
            <a:r>
              <a:rPr lang="en-US" dirty="0" smtClean="0"/>
              <a:t>   </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lstStyle/>
          <a:p>
            <a:r>
              <a:rPr lang="en-US" b="1" dirty="0" smtClean="0"/>
              <a:t>The</a:t>
            </a:r>
            <a:r>
              <a:rPr lang="en-US" dirty="0" smtClean="0"/>
              <a:t> </a:t>
            </a:r>
            <a:r>
              <a:rPr lang="en-US" b="1" dirty="0" smtClean="0"/>
              <a:t>plasma membrane( </a:t>
            </a:r>
            <a:r>
              <a:rPr lang="en-US" b="1" dirty="0" err="1" smtClean="0"/>
              <a:t>Plasmalemma</a:t>
            </a:r>
            <a:r>
              <a:rPr lang="en-US" b="1" dirty="0" smtClean="0"/>
              <a:t> or cell membrane) </a:t>
            </a:r>
            <a:r>
              <a:rPr lang="en-US" dirty="0" smtClean="0"/>
              <a:t>that surrounds and keeps  the cell intact regulates what enters and exits a cell. The plasma membrane is a </a:t>
            </a:r>
            <a:r>
              <a:rPr lang="en-US" dirty="0" err="1" smtClean="0"/>
              <a:t>phospholipid</a:t>
            </a:r>
            <a:r>
              <a:rPr lang="en-US" dirty="0" smtClean="0"/>
              <a:t> </a:t>
            </a:r>
            <a:r>
              <a:rPr lang="en-US" dirty="0" err="1" smtClean="0"/>
              <a:t>bilayer</a:t>
            </a:r>
            <a:r>
              <a:rPr lang="en-US" dirty="0" smtClean="0"/>
              <a:t>  that is said to be </a:t>
            </a:r>
            <a:r>
              <a:rPr lang="en-US" dirty="0" err="1" smtClean="0"/>
              <a:t>semipermeable</a:t>
            </a:r>
            <a:r>
              <a:rPr lang="en-US" dirty="0" smtClean="0"/>
              <a:t>  because it  allows certain molecules but not others to enter  the cell. Proteins present in the plasma membrane  play important roles in allowing substances to enter the cell.</a:t>
            </a:r>
          </a:p>
          <a:p>
            <a:pPr>
              <a:buNone/>
            </a:pPr>
            <a:r>
              <a:rPr lang="en-US" dirty="0" smtClean="0"/>
              <a:t>   </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357166"/>
            <a:ext cx="8229600" cy="5768997"/>
          </a:xfrm>
        </p:spPr>
        <p:txBody>
          <a:bodyPr/>
          <a:lstStyle/>
          <a:p>
            <a:r>
              <a:rPr lang="en-US" dirty="0" smtClean="0"/>
              <a:t>     </a:t>
            </a:r>
            <a:endParaRPr lang="en-US" dirty="0"/>
          </a:p>
        </p:txBody>
      </p:sp>
      <p:pic>
        <p:nvPicPr>
          <p:cNvPr id="4" name="صورة 3"/>
          <p:cNvPicPr/>
          <p:nvPr/>
        </p:nvPicPr>
        <p:blipFill>
          <a:blip r:embed="rId2" cstate="print"/>
          <a:srcRect/>
          <a:stretch>
            <a:fillRect/>
          </a:stretch>
        </p:blipFill>
        <p:spPr bwMode="auto">
          <a:xfrm>
            <a:off x="214282" y="500042"/>
            <a:ext cx="8572560" cy="571504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285728"/>
            <a:ext cx="8229600" cy="5840435"/>
          </a:xfrm>
        </p:spPr>
        <p:txBody>
          <a:bodyPr/>
          <a:lstStyle/>
          <a:p>
            <a:pPr>
              <a:buNone/>
            </a:pPr>
            <a:r>
              <a:rPr lang="en-US" dirty="0" smtClean="0"/>
              <a:t>    </a:t>
            </a:r>
            <a:endParaRPr lang="en-US" dirty="0"/>
          </a:p>
        </p:txBody>
      </p:sp>
      <p:graphicFrame>
        <p:nvGraphicFramePr>
          <p:cNvPr id="4" name="Table 3"/>
          <p:cNvGraphicFramePr>
            <a:graphicFrameLocks noGrp="1"/>
          </p:cNvGraphicFramePr>
          <p:nvPr/>
        </p:nvGraphicFramePr>
        <p:xfrm>
          <a:off x="214282" y="500043"/>
          <a:ext cx="8643999" cy="5843478"/>
        </p:xfrm>
        <a:graphic>
          <a:graphicData uri="http://schemas.openxmlformats.org/drawingml/2006/table">
            <a:tbl>
              <a:tblPr firstRow="1" bandRow="1">
                <a:tableStyleId>{5C22544A-7EE6-4342-B048-85BDC9FD1C3A}</a:tableStyleId>
              </a:tblPr>
              <a:tblGrid>
                <a:gridCol w="2214578"/>
                <a:gridCol w="3548088"/>
                <a:gridCol w="2881333"/>
              </a:tblGrid>
              <a:tr h="515574">
                <a:tc>
                  <a:txBody>
                    <a:bodyPr/>
                    <a:lstStyle/>
                    <a:p>
                      <a:pPr algn="l" rtl="0">
                        <a:lnSpc>
                          <a:spcPct val="115000"/>
                        </a:lnSpc>
                        <a:spcAft>
                          <a:spcPts val="0"/>
                        </a:spcAft>
                      </a:pPr>
                      <a:r>
                        <a:rPr lang="en-US" sz="1600" dirty="0">
                          <a:latin typeface="Times New Roman"/>
                          <a:ea typeface="Calibri"/>
                          <a:cs typeface="Arial"/>
                        </a:rPr>
                        <a:t>Organelle</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Structure</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Function</a:t>
                      </a:r>
                      <a:endParaRPr lang="en-US" sz="1600" dirty="0">
                        <a:latin typeface="Calibri"/>
                        <a:ea typeface="Calibri"/>
                        <a:cs typeface="Arial"/>
                      </a:endParaRPr>
                    </a:p>
                  </a:txBody>
                  <a:tcPr marL="68580" marR="68580" marT="0" marB="0"/>
                </a:tc>
              </a:tr>
              <a:tr h="515574">
                <a:tc>
                  <a:txBody>
                    <a:bodyPr/>
                    <a:lstStyle/>
                    <a:p>
                      <a:pPr algn="l" rtl="0">
                        <a:lnSpc>
                          <a:spcPct val="115000"/>
                        </a:lnSpc>
                        <a:spcAft>
                          <a:spcPts val="0"/>
                        </a:spcAft>
                      </a:pPr>
                      <a:r>
                        <a:rPr lang="en-US" sz="1600" dirty="0">
                          <a:latin typeface="Times New Roman"/>
                          <a:ea typeface="Calibri"/>
                          <a:cs typeface="Arial"/>
                        </a:rPr>
                        <a:t>Plasma membrane</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err="1">
                          <a:latin typeface="Times New Roman"/>
                          <a:ea typeface="Calibri"/>
                          <a:cs typeface="Arial"/>
                        </a:rPr>
                        <a:t>Phospholipid</a:t>
                      </a:r>
                      <a:r>
                        <a:rPr lang="en-US" sz="1600" dirty="0">
                          <a:latin typeface="Times New Roman"/>
                          <a:ea typeface="Calibri"/>
                          <a:cs typeface="Arial"/>
                        </a:rPr>
                        <a:t> </a:t>
                      </a:r>
                      <a:r>
                        <a:rPr lang="en-US" sz="1600" dirty="0" err="1">
                          <a:latin typeface="Times New Roman"/>
                          <a:ea typeface="Calibri"/>
                          <a:cs typeface="Arial"/>
                        </a:rPr>
                        <a:t>bilayer</a:t>
                      </a:r>
                      <a:r>
                        <a:rPr lang="en-US" sz="1600" b="1" dirty="0">
                          <a:solidFill>
                            <a:srgbClr val="FFFFFF"/>
                          </a:solidFill>
                          <a:latin typeface="Times New Roman"/>
                          <a:ea typeface="Calibri"/>
                          <a:cs typeface="Arial"/>
                        </a:rPr>
                        <a:t>  </a:t>
                      </a:r>
                      <a:r>
                        <a:rPr lang="en-US" sz="1600" dirty="0">
                          <a:latin typeface="Times New Roman"/>
                          <a:ea typeface="Calibri"/>
                          <a:cs typeface="Arial"/>
                        </a:rPr>
                        <a:t>with embedded</a:t>
                      </a:r>
                      <a:r>
                        <a:rPr lang="en-US" sz="1600" b="1" dirty="0">
                          <a:solidFill>
                            <a:srgbClr val="FFFFFF"/>
                          </a:solidFill>
                          <a:latin typeface="Times New Roman"/>
                          <a:ea typeface="Calibri"/>
                          <a:cs typeface="Arial"/>
                        </a:rPr>
                        <a:t>  </a:t>
                      </a:r>
                      <a:r>
                        <a:rPr lang="en-US" sz="1600" dirty="0">
                          <a:latin typeface="Times New Roman"/>
                          <a:ea typeface="Calibri"/>
                          <a:cs typeface="Arial"/>
                        </a:rPr>
                        <a:t>proteins</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Selective passage of molecules  into and out of cell</a:t>
                      </a:r>
                      <a:endParaRPr lang="en-US" sz="1600" dirty="0">
                        <a:latin typeface="Calibri"/>
                        <a:ea typeface="Calibri"/>
                        <a:cs typeface="Arial"/>
                      </a:endParaRPr>
                    </a:p>
                  </a:txBody>
                  <a:tcPr marL="68580" marR="68580" marT="0" marB="0"/>
                </a:tc>
              </a:tr>
              <a:tr h="515574">
                <a:tc>
                  <a:txBody>
                    <a:bodyPr/>
                    <a:lstStyle/>
                    <a:p>
                      <a:pPr algn="l" rtl="0">
                        <a:lnSpc>
                          <a:spcPct val="115000"/>
                        </a:lnSpc>
                        <a:spcAft>
                          <a:spcPts val="0"/>
                        </a:spcAft>
                      </a:pPr>
                      <a:r>
                        <a:rPr lang="en-US" sz="1600" dirty="0">
                          <a:latin typeface="Times New Roman"/>
                          <a:ea typeface="Calibri"/>
                          <a:cs typeface="Arial"/>
                        </a:rPr>
                        <a:t>Nu c I e </a:t>
                      </a:r>
                      <a:r>
                        <a:rPr lang="en-US" sz="1600" b="1" dirty="0">
                          <a:latin typeface="Times New Roman"/>
                          <a:ea typeface="Calibri"/>
                          <a:cs typeface="Arial"/>
                        </a:rPr>
                        <a:t>u s</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Round or oval body; surrounded by nuclear  envelope</a:t>
                      </a:r>
                      <a:endParaRPr lang="en-US" sz="1600" dirty="0">
                        <a:latin typeface="Calibri"/>
                        <a:ea typeface="Calibri"/>
                        <a:cs typeface="Arial"/>
                      </a:endParaRPr>
                    </a:p>
                    <a:p>
                      <a:pPr algn="l" rtl="0">
                        <a:lnSpc>
                          <a:spcPct val="115000"/>
                        </a:lnSpc>
                        <a:spcAft>
                          <a:spcPts val="0"/>
                        </a:spcAft>
                      </a:pPr>
                      <a:r>
                        <a:rPr lang="en-US" sz="1600" dirty="0">
                          <a:latin typeface="Times New Roman"/>
                          <a:ea typeface="Calibri"/>
                          <a:cs typeface="Arial"/>
                        </a:rPr>
                        <a:t>.</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Contains the genetic information necessary for control of cell structure and function; DNA contains hereditary information.</a:t>
                      </a:r>
                      <a:endParaRPr lang="en-US" sz="1600" dirty="0">
                        <a:latin typeface="Calibri"/>
                        <a:ea typeface="Calibri"/>
                        <a:cs typeface="Arial"/>
                      </a:endParaRPr>
                    </a:p>
                  </a:txBody>
                  <a:tcPr marL="68580" marR="68580" marT="0" marB="0"/>
                </a:tc>
              </a:tr>
              <a:tr h="515574">
                <a:tc>
                  <a:txBody>
                    <a:bodyPr/>
                    <a:lstStyle/>
                    <a:p>
                      <a:pPr algn="l" rtl="0">
                        <a:lnSpc>
                          <a:spcPct val="115000"/>
                        </a:lnSpc>
                        <a:spcAft>
                          <a:spcPts val="0"/>
                        </a:spcAft>
                      </a:pPr>
                      <a:r>
                        <a:rPr lang="en-US" sz="1600" dirty="0">
                          <a:latin typeface="Times New Roman"/>
                          <a:ea typeface="Calibri"/>
                          <a:cs typeface="Arial"/>
                        </a:rPr>
                        <a:t>Nucleolus</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Round or oval body in the nucleus consisting  of DNA and RNA</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Produces ribosomal RNA</a:t>
                      </a:r>
                      <a:endParaRPr lang="en-US" sz="1600" dirty="0">
                        <a:latin typeface="Calibri"/>
                        <a:ea typeface="Calibri"/>
                        <a:cs typeface="Arial"/>
                      </a:endParaRPr>
                    </a:p>
                  </a:txBody>
                  <a:tcPr marL="68580" marR="68580" marT="0" marB="0"/>
                </a:tc>
              </a:tr>
              <a:tr h="779716">
                <a:tc>
                  <a:txBody>
                    <a:bodyPr/>
                    <a:lstStyle/>
                    <a:p>
                      <a:pPr algn="l" rtl="0">
                        <a:lnSpc>
                          <a:spcPct val="115000"/>
                        </a:lnSpc>
                        <a:spcAft>
                          <a:spcPts val="0"/>
                        </a:spcAft>
                      </a:pPr>
                      <a:r>
                        <a:rPr lang="en-US" sz="1600" dirty="0">
                          <a:latin typeface="Times New Roman"/>
                          <a:ea typeface="Calibri"/>
                          <a:cs typeface="Arial"/>
                        </a:rPr>
                        <a:t>Endoplasmic  </a:t>
                      </a:r>
                      <a:r>
                        <a:rPr lang="en-US" sz="1600" dirty="0" err="1">
                          <a:latin typeface="Times New Roman"/>
                          <a:ea typeface="Calibri"/>
                          <a:cs typeface="Arial"/>
                        </a:rPr>
                        <a:t>raticulum</a:t>
                      </a:r>
                      <a:r>
                        <a:rPr lang="en-US" sz="1600" dirty="0">
                          <a:latin typeface="Times New Roman"/>
                          <a:ea typeface="Calibri"/>
                          <a:cs typeface="Arial"/>
                        </a:rPr>
                        <a:t>    </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Network of membranous tubules in the cytoplasm of the cell. Smooth endoplasmic reticulum contains no </a:t>
                      </a:r>
                      <a:r>
                        <a:rPr lang="en-US" sz="1600" dirty="0" err="1">
                          <a:latin typeface="Times New Roman"/>
                          <a:ea typeface="Calibri"/>
                          <a:cs typeface="Arial"/>
                        </a:rPr>
                        <a:t>ribosomes</a:t>
                      </a:r>
                      <a:r>
                        <a:rPr lang="en-US" sz="1600" dirty="0">
                          <a:latin typeface="Times New Roman"/>
                          <a:ea typeface="Calibri"/>
                          <a:cs typeface="Arial"/>
                        </a:rPr>
                        <a:t>. Rough endoplasmic reticulum is studded with  </a:t>
                      </a:r>
                      <a:r>
                        <a:rPr lang="en-US" sz="1600" dirty="0" err="1">
                          <a:latin typeface="Times New Roman"/>
                          <a:ea typeface="Calibri"/>
                          <a:cs typeface="Arial"/>
                        </a:rPr>
                        <a:t>ribosomes</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Smooth endoplasmic reticulum </a:t>
                      </a:r>
                      <a:r>
                        <a:rPr lang="en-US" sz="1600" b="1" dirty="0">
                          <a:latin typeface="Times New Roman"/>
                          <a:ea typeface="Calibri"/>
                          <a:cs typeface="Arial"/>
                        </a:rPr>
                        <a:t>(SER) </a:t>
                      </a:r>
                      <a:r>
                        <a:rPr lang="en-US" sz="1600" dirty="0">
                          <a:latin typeface="Times New Roman"/>
                          <a:ea typeface="Calibri"/>
                          <a:cs typeface="Arial"/>
                        </a:rPr>
                        <a:t>is involved in the production of phospholipids and has many different functions in different cells;</a:t>
                      </a:r>
                      <a:r>
                        <a:rPr lang="en-US" sz="1600" b="1" dirty="0">
                          <a:latin typeface="Times New Roman"/>
                          <a:ea typeface="Calibri"/>
                          <a:cs typeface="Arial"/>
                        </a:rPr>
                        <a:t> </a:t>
                      </a:r>
                      <a:r>
                        <a:rPr lang="en-US" sz="1600" dirty="0">
                          <a:latin typeface="Times New Roman"/>
                          <a:ea typeface="Calibri"/>
                          <a:cs typeface="Arial"/>
                        </a:rPr>
                        <a:t>round endoplasmic reticulum </a:t>
                      </a:r>
                      <a:r>
                        <a:rPr lang="en-US" sz="1600" b="1" dirty="0">
                          <a:latin typeface="Times New Roman"/>
                          <a:ea typeface="Calibri"/>
                          <a:cs typeface="Arial"/>
                        </a:rPr>
                        <a:t>(RER) </a:t>
                      </a:r>
                      <a:r>
                        <a:rPr lang="en-US" sz="1600" dirty="0">
                          <a:latin typeface="Times New Roman"/>
                          <a:ea typeface="Calibri"/>
                          <a:cs typeface="Arial"/>
                        </a:rPr>
                        <a:t>is the site of the synthesis of </a:t>
                      </a:r>
                      <a:r>
                        <a:rPr lang="en-US" sz="1600" dirty="0" err="1">
                          <a:latin typeface="Times New Roman"/>
                          <a:ea typeface="Calibri"/>
                          <a:cs typeface="Arial"/>
                        </a:rPr>
                        <a:t>lysosornal</a:t>
                      </a:r>
                      <a:r>
                        <a:rPr lang="en-US" sz="1600" dirty="0">
                          <a:latin typeface="Times New Roman"/>
                          <a:ea typeface="Calibri"/>
                          <a:cs typeface="Arial"/>
                        </a:rPr>
                        <a:t> enzymes and proteins for  extracellular use</a:t>
                      </a:r>
                      <a:r>
                        <a:rPr lang="en-US" sz="1600" b="1" dirty="0">
                          <a:latin typeface="Times New Roman"/>
                          <a:ea typeface="Calibri"/>
                          <a:cs typeface="Arial"/>
                        </a:rPr>
                        <a:t>.</a:t>
                      </a:r>
                      <a:endParaRPr lang="en-US" sz="1600" dirty="0">
                        <a:latin typeface="Calibri"/>
                        <a:ea typeface="Calibri"/>
                        <a:cs typeface="Arial"/>
                      </a:endParaRPr>
                    </a:p>
                  </a:txBody>
                  <a:tcPr marL="68580" marR="68580" marT="0" marB="0"/>
                </a:tc>
              </a:tr>
              <a:tr h="515574">
                <a:tc>
                  <a:txBody>
                    <a:bodyPr/>
                    <a:lstStyle/>
                    <a:p>
                      <a:pPr algn="l" rtl="0">
                        <a:lnSpc>
                          <a:spcPct val="115000"/>
                        </a:lnSpc>
                        <a:spcAft>
                          <a:spcPts val="0"/>
                        </a:spcAft>
                      </a:pPr>
                      <a:r>
                        <a:rPr lang="en-US" sz="1600" dirty="0" err="1">
                          <a:latin typeface="Times New Roman"/>
                          <a:ea typeface="Calibri"/>
                          <a:cs typeface="Arial"/>
                        </a:rPr>
                        <a:t>Ribosomes</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Small particles found in the cytoplasm; made of RNA and protein</a:t>
                      </a:r>
                      <a:endParaRPr lang="en-US" sz="1600" dirty="0">
                        <a:latin typeface="Calibri"/>
                        <a:ea typeface="Calibri"/>
                        <a:cs typeface="Arial"/>
                      </a:endParaRPr>
                    </a:p>
                  </a:txBody>
                  <a:tcPr marL="68580" marR="68580" marT="0" marB="0"/>
                </a:tc>
                <a:tc>
                  <a:txBody>
                    <a:bodyPr/>
                    <a:lstStyle/>
                    <a:p>
                      <a:pPr algn="l" rtl="0">
                        <a:lnSpc>
                          <a:spcPct val="115000"/>
                        </a:lnSpc>
                        <a:spcAft>
                          <a:spcPts val="0"/>
                        </a:spcAft>
                      </a:pPr>
                      <a:r>
                        <a:rPr lang="en-US" sz="1600" dirty="0">
                          <a:latin typeface="Times New Roman"/>
                          <a:ea typeface="Calibri"/>
                          <a:cs typeface="Arial"/>
                        </a:rPr>
                        <a:t>Aid in the production of proteins on the RER and  </a:t>
                      </a:r>
                      <a:r>
                        <a:rPr lang="en-US" sz="1600" dirty="0" err="1">
                          <a:latin typeface="Times New Roman"/>
                          <a:ea typeface="Calibri"/>
                          <a:cs typeface="Arial"/>
                        </a:rPr>
                        <a:t>polysomes</a:t>
                      </a:r>
                      <a:endParaRPr lang="en-US" sz="1600" dirty="0">
                        <a:latin typeface="Calibri"/>
                        <a:ea typeface="Calibri"/>
                        <a:cs typeface="Arial"/>
                      </a:endParaRPr>
                    </a:p>
                  </a:txBody>
                  <a:tcPr marL="68580" marR="68580" marT="0" marB="0"/>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285728"/>
            <a:ext cx="8229600" cy="5840435"/>
          </a:xfrm>
        </p:spPr>
        <p:txBody>
          <a:bodyPr/>
          <a:lstStyle/>
          <a:p>
            <a:pPr>
              <a:buNone/>
            </a:pPr>
            <a:r>
              <a:rPr lang="en-US" dirty="0" smtClean="0"/>
              <a:t>    </a:t>
            </a:r>
            <a:endParaRPr lang="en-US" dirty="0"/>
          </a:p>
        </p:txBody>
      </p:sp>
      <p:graphicFrame>
        <p:nvGraphicFramePr>
          <p:cNvPr id="4" name="Table 3"/>
          <p:cNvGraphicFramePr>
            <a:graphicFrameLocks noGrp="1"/>
          </p:cNvGraphicFramePr>
          <p:nvPr/>
        </p:nvGraphicFramePr>
        <p:xfrm>
          <a:off x="285720" y="357164"/>
          <a:ext cx="8643999" cy="5715043"/>
        </p:xfrm>
        <a:graphic>
          <a:graphicData uri="http://schemas.openxmlformats.org/drawingml/2006/table">
            <a:tbl>
              <a:tblPr firstRow="1" bandRow="1">
                <a:tableStyleId>{5C22544A-7EE6-4342-B048-85BDC9FD1C3A}</a:tableStyleId>
              </a:tblPr>
              <a:tblGrid>
                <a:gridCol w="1928826"/>
                <a:gridCol w="3833840"/>
                <a:gridCol w="2881333"/>
              </a:tblGrid>
              <a:tr h="580172">
                <a:tc>
                  <a:txBody>
                    <a:bodyPr/>
                    <a:lstStyle/>
                    <a:p>
                      <a:pPr algn="l" rtl="1"/>
                      <a:r>
                        <a:rPr lang="en-US" sz="1800" b="1" kern="1200" dirty="0" smtClean="0">
                          <a:solidFill>
                            <a:schemeClr val="lt1"/>
                          </a:solidFill>
                          <a:latin typeface="+mn-lt"/>
                          <a:ea typeface="+mn-ea"/>
                          <a:cs typeface="+mj-cs"/>
                        </a:rPr>
                        <a:t>Organelle</a:t>
                      </a:r>
                      <a:endParaRPr lang="ar-IQ" sz="1800" dirty="0">
                        <a:cs typeface="+mj-cs"/>
                      </a:endParaRPr>
                    </a:p>
                  </a:txBody>
                  <a:tcPr/>
                </a:tc>
                <a:tc>
                  <a:txBody>
                    <a:bodyPr/>
                    <a:lstStyle/>
                    <a:p>
                      <a:pPr algn="l" rtl="1"/>
                      <a:r>
                        <a:rPr lang="en-US" sz="1800" b="1" kern="1200" dirty="0" smtClean="0">
                          <a:solidFill>
                            <a:schemeClr val="lt1"/>
                          </a:solidFill>
                          <a:latin typeface="+mn-lt"/>
                          <a:ea typeface="+mn-ea"/>
                          <a:cs typeface="+mn-cs"/>
                        </a:rPr>
                        <a:t>Structure</a:t>
                      </a:r>
                      <a:endParaRPr lang="ar-IQ" sz="1800" dirty="0">
                        <a:cs typeface="+mj-cs"/>
                      </a:endParaRPr>
                    </a:p>
                  </a:txBody>
                  <a:tcPr/>
                </a:tc>
                <a:tc>
                  <a:txBody>
                    <a:bodyPr/>
                    <a:lstStyle/>
                    <a:p>
                      <a:pPr algn="l" rtl="1"/>
                      <a:r>
                        <a:rPr lang="en-US" sz="1800" b="1" kern="1200" dirty="0" smtClean="0">
                          <a:solidFill>
                            <a:schemeClr val="lt1"/>
                          </a:solidFill>
                          <a:latin typeface="+mn-lt"/>
                          <a:ea typeface="+mn-ea"/>
                          <a:cs typeface="+mn-cs"/>
                        </a:rPr>
                        <a:t>Function</a:t>
                      </a:r>
                      <a:endParaRPr lang="ar-IQ" sz="1800" dirty="0">
                        <a:cs typeface="+mj-cs"/>
                      </a:endParaRPr>
                    </a:p>
                  </a:txBody>
                  <a:tcPr/>
                </a:tc>
              </a:tr>
              <a:tr h="580172">
                <a:tc>
                  <a:txBody>
                    <a:bodyPr/>
                    <a:lstStyle/>
                    <a:p>
                      <a:pPr algn="l" rtl="0">
                        <a:lnSpc>
                          <a:spcPct val="115000"/>
                        </a:lnSpc>
                        <a:spcAft>
                          <a:spcPts val="0"/>
                        </a:spcAft>
                      </a:pPr>
                      <a:r>
                        <a:rPr lang="en-US" sz="1800" dirty="0" err="1">
                          <a:latin typeface="Times New Roman"/>
                          <a:ea typeface="Calibri"/>
                          <a:cs typeface="+mj-cs"/>
                        </a:rPr>
                        <a:t>Polysome</a:t>
                      </a:r>
                      <a:endParaRPr lang="en-US" sz="1800" dirty="0">
                        <a:latin typeface="Calibri"/>
                        <a:ea typeface="Calibri"/>
                        <a:cs typeface="+mj-cs"/>
                      </a:endParaRPr>
                    </a:p>
                  </a:txBody>
                  <a:tcPr marL="68580" marR="68580" marT="0" marB="0"/>
                </a:tc>
                <a:tc>
                  <a:txBody>
                    <a:bodyPr/>
                    <a:lstStyle/>
                    <a:p>
                      <a:pPr algn="l" rtl="0">
                        <a:lnSpc>
                          <a:spcPct val="115000"/>
                        </a:lnSpc>
                        <a:spcAft>
                          <a:spcPts val="0"/>
                        </a:spcAft>
                      </a:pPr>
                      <a:r>
                        <a:rPr lang="en-US" sz="1800" dirty="0">
                          <a:latin typeface="Times New Roman"/>
                          <a:ea typeface="Calibri"/>
                          <a:cs typeface="+mj-cs"/>
                        </a:rPr>
                        <a:t>Molecule </a:t>
                      </a:r>
                      <a:r>
                        <a:rPr lang="en-US" sz="1800" b="1" i="1" dirty="0">
                          <a:latin typeface="Times New Roman"/>
                          <a:ea typeface="Calibri"/>
                          <a:cs typeface="+mj-cs"/>
                        </a:rPr>
                        <a:t>of </a:t>
                      </a:r>
                      <a:r>
                        <a:rPr lang="en-US" sz="1800" dirty="0">
                          <a:latin typeface="Times New Roman"/>
                          <a:ea typeface="Calibri"/>
                          <a:cs typeface="+mj-cs"/>
                        </a:rPr>
                        <a:t>mRNA bound to</a:t>
                      </a:r>
                      <a:r>
                        <a:rPr lang="en-US" sz="1800" b="1" dirty="0">
                          <a:latin typeface="Times New Roman"/>
                          <a:ea typeface="Calibri"/>
                          <a:cs typeface="+mj-cs"/>
                        </a:rPr>
                        <a:t> </a:t>
                      </a:r>
                      <a:r>
                        <a:rPr lang="en-US" sz="1800" dirty="0" err="1" smtClean="0">
                          <a:latin typeface="Times New Roman"/>
                          <a:ea typeface="Calibri"/>
                          <a:cs typeface="+mj-cs"/>
                        </a:rPr>
                        <a:t>ribosomes</a:t>
                      </a:r>
                      <a:endParaRPr lang="en-US" sz="1800" dirty="0">
                        <a:latin typeface="Calibri"/>
                        <a:ea typeface="Calibri"/>
                        <a:cs typeface="+mj-cs"/>
                      </a:endParaRPr>
                    </a:p>
                  </a:txBody>
                  <a:tcPr marL="68580" marR="68580" marT="0" marB="0"/>
                </a:tc>
                <a:tc>
                  <a:txBody>
                    <a:bodyPr/>
                    <a:lstStyle/>
                    <a:p>
                      <a:pPr algn="l" rtl="0">
                        <a:lnSpc>
                          <a:spcPct val="115000"/>
                        </a:lnSpc>
                        <a:spcAft>
                          <a:spcPts val="0"/>
                        </a:spcAft>
                      </a:pPr>
                      <a:r>
                        <a:rPr lang="en-US" sz="1800" dirty="0">
                          <a:latin typeface="Times New Roman"/>
                          <a:ea typeface="Calibri"/>
                          <a:cs typeface="+mj-cs"/>
                        </a:rPr>
                        <a:t>Site of protein synthesis</a:t>
                      </a:r>
                      <a:endParaRPr lang="en-US" sz="1800" dirty="0">
                        <a:latin typeface="Calibri"/>
                        <a:ea typeface="Calibri"/>
                        <a:cs typeface="+mj-cs"/>
                      </a:endParaRPr>
                    </a:p>
                  </a:txBody>
                  <a:tcPr marL="68580" marR="68580" marT="0" marB="0"/>
                </a:tc>
              </a:tr>
              <a:tr h="1138675">
                <a:tc>
                  <a:txBody>
                    <a:bodyPr/>
                    <a:lstStyle/>
                    <a:p>
                      <a:pPr algn="l" rtl="0">
                        <a:lnSpc>
                          <a:spcPct val="115000"/>
                        </a:lnSpc>
                        <a:spcAft>
                          <a:spcPts val="0"/>
                        </a:spcAft>
                      </a:pPr>
                      <a:r>
                        <a:rPr lang="en-US" sz="1800" dirty="0">
                          <a:latin typeface="Times New Roman"/>
                          <a:ea typeface="Calibri"/>
                          <a:cs typeface="+mj-cs"/>
                        </a:rPr>
                        <a:t>Golgi complex</a:t>
                      </a:r>
                      <a:endParaRPr lang="en-US" sz="1800" dirty="0">
                        <a:latin typeface="Calibri"/>
                        <a:ea typeface="Calibri"/>
                        <a:cs typeface="+mj-cs"/>
                      </a:endParaRPr>
                    </a:p>
                  </a:txBody>
                  <a:tcPr marL="68580" marR="68580" marT="0" marB="0"/>
                </a:tc>
                <a:tc>
                  <a:txBody>
                    <a:bodyPr/>
                    <a:lstStyle/>
                    <a:p>
                      <a:pPr algn="l" rtl="0">
                        <a:lnSpc>
                          <a:spcPct val="115000"/>
                        </a:lnSpc>
                        <a:spcAft>
                          <a:spcPts val="0"/>
                        </a:spcAft>
                      </a:pPr>
                      <a:r>
                        <a:rPr lang="en-US" sz="1800" dirty="0">
                          <a:latin typeface="Times New Roman"/>
                          <a:ea typeface="Calibri"/>
                          <a:cs typeface="+mj-cs"/>
                        </a:rPr>
                        <a:t>Series of flattened sacs usually located near  the nucleus</a:t>
                      </a:r>
                      <a:endParaRPr lang="en-US" sz="1800" dirty="0">
                        <a:latin typeface="Calibri"/>
                        <a:ea typeface="Calibri"/>
                        <a:cs typeface="+mj-cs"/>
                      </a:endParaRPr>
                    </a:p>
                  </a:txBody>
                  <a:tcPr marL="68580" marR="68580" marT="0" marB="0"/>
                </a:tc>
                <a:tc>
                  <a:txBody>
                    <a:bodyPr/>
                    <a:lstStyle/>
                    <a:p>
                      <a:pPr algn="l" rtl="0">
                        <a:lnSpc>
                          <a:spcPct val="115000"/>
                        </a:lnSpc>
                        <a:spcAft>
                          <a:spcPts val="0"/>
                        </a:spcAft>
                      </a:pPr>
                      <a:r>
                        <a:rPr lang="en-US" sz="1800" dirty="0">
                          <a:latin typeface="Times New Roman"/>
                          <a:ea typeface="Calibri"/>
                          <a:cs typeface="+mj-cs"/>
                        </a:rPr>
                        <a:t>Sorts. chemically modifies, and packages proteins</a:t>
                      </a:r>
                      <a:endParaRPr lang="en-US" sz="1800" dirty="0">
                        <a:latin typeface="Calibri"/>
                        <a:ea typeface="Calibri"/>
                        <a:cs typeface="+mj-cs"/>
                      </a:endParaRPr>
                    </a:p>
                    <a:p>
                      <a:pPr algn="l" rtl="0">
                        <a:lnSpc>
                          <a:spcPct val="115000"/>
                        </a:lnSpc>
                        <a:spcAft>
                          <a:spcPts val="0"/>
                        </a:spcAft>
                      </a:pPr>
                      <a:r>
                        <a:rPr lang="en-US" sz="1800" dirty="0">
                          <a:latin typeface="Times New Roman"/>
                          <a:ea typeface="Calibri"/>
                          <a:cs typeface="+mj-cs"/>
                        </a:rPr>
                        <a:t>produced on the RER</a:t>
                      </a:r>
                      <a:endParaRPr lang="en-US" sz="1800" dirty="0">
                        <a:latin typeface="Calibri"/>
                        <a:ea typeface="Calibri"/>
                        <a:cs typeface="+mj-cs"/>
                      </a:endParaRPr>
                    </a:p>
                  </a:txBody>
                  <a:tcPr marL="68580" marR="68580" marT="0" marB="0"/>
                </a:tc>
              </a:tr>
              <a:tr h="1518233">
                <a:tc>
                  <a:txBody>
                    <a:bodyPr/>
                    <a:lstStyle/>
                    <a:p>
                      <a:pPr algn="l" rtl="0">
                        <a:lnSpc>
                          <a:spcPct val="115000"/>
                        </a:lnSpc>
                        <a:spcAft>
                          <a:spcPts val="0"/>
                        </a:spcAft>
                      </a:pPr>
                      <a:r>
                        <a:rPr lang="en-US" sz="1800" dirty="0" err="1">
                          <a:latin typeface="Times New Roman"/>
                          <a:ea typeface="Calibri"/>
                          <a:cs typeface="+mj-cs"/>
                        </a:rPr>
                        <a:t>Secretory</a:t>
                      </a:r>
                      <a:r>
                        <a:rPr lang="en-US" sz="1800" dirty="0">
                          <a:latin typeface="Times New Roman"/>
                          <a:ea typeface="Calibri"/>
                          <a:cs typeface="+mj-cs"/>
                        </a:rPr>
                        <a:t> vesicles</a:t>
                      </a:r>
                      <a:endParaRPr lang="en-US" sz="1800" dirty="0">
                        <a:latin typeface="Calibri"/>
                        <a:ea typeface="Calibri"/>
                        <a:cs typeface="+mj-cs"/>
                      </a:endParaRPr>
                    </a:p>
                  </a:txBody>
                  <a:tcPr marL="68580" marR="68580" marT="0" marB="0"/>
                </a:tc>
                <a:tc>
                  <a:txBody>
                    <a:bodyPr/>
                    <a:lstStyle/>
                    <a:p>
                      <a:pPr algn="l" rtl="0">
                        <a:lnSpc>
                          <a:spcPct val="115000"/>
                        </a:lnSpc>
                        <a:spcAft>
                          <a:spcPts val="0"/>
                        </a:spcAft>
                      </a:pPr>
                      <a:r>
                        <a:rPr lang="en-US" sz="1800" dirty="0" smtClean="0">
                          <a:latin typeface="Times New Roman"/>
                          <a:ea typeface="Calibri"/>
                          <a:cs typeface="+mj-cs"/>
                        </a:rPr>
                        <a:t>Membrane bound </a:t>
                      </a:r>
                      <a:r>
                        <a:rPr lang="en-US" sz="1800" dirty="0">
                          <a:latin typeface="Times New Roman"/>
                          <a:ea typeface="Calibri"/>
                          <a:cs typeface="+mj-cs"/>
                        </a:rPr>
                        <a:t>vesicles containing proteins produced by the RER and repackaged by the Golgi complex; contain protein hormones or enzymes</a:t>
                      </a:r>
                      <a:endParaRPr lang="en-US" sz="1800" dirty="0">
                        <a:latin typeface="Calibri"/>
                        <a:ea typeface="Calibri"/>
                        <a:cs typeface="+mj-cs"/>
                      </a:endParaRPr>
                    </a:p>
                  </a:txBody>
                  <a:tcPr marL="68580" marR="68580" marT="0" marB="0"/>
                </a:tc>
                <a:tc>
                  <a:txBody>
                    <a:bodyPr/>
                    <a:lstStyle/>
                    <a:p>
                      <a:pPr algn="l" rtl="0">
                        <a:lnSpc>
                          <a:spcPct val="115000"/>
                        </a:lnSpc>
                        <a:spcAft>
                          <a:spcPts val="0"/>
                        </a:spcAft>
                      </a:pPr>
                      <a:r>
                        <a:rPr lang="en-US" sz="1800" dirty="0">
                          <a:latin typeface="Times New Roman"/>
                          <a:ea typeface="Calibri"/>
                          <a:cs typeface="+mj-cs"/>
                        </a:rPr>
                        <a:t>Store protein hormones or enzymes in the cytoplasm awaiting a signal for release</a:t>
                      </a:r>
                      <a:endParaRPr lang="en-US" sz="1800" dirty="0">
                        <a:latin typeface="Calibri"/>
                        <a:ea typeface="Calibri"/>
                        <a:cs typeface="+mj-cs"/>
                      </a:endParaRPr>
                    </a:p>
                  </a:txBody>
                  <a:tcPr marL="68580" marR="68580" marT="0" marB="0"/>
                </a:tc>
              </a:tr>
              <a:tr h="759116">
                <a:tc>
                  <a:txBody>
                    <a:bodyPr/>
                    <a:lstStyle/>
                    <a:p>
                      <a:pPr algn="l" rtl="0">
                        <a:lnSpc>
                          <a:spcPct val="115000"/>
                        </a:lnSpc>
                        <a:spcAft>
                          <a:spcPts val="0"/>
                        </a:spcAft>
                      </a:pPr>
                      <a:r>
                        <a:rPr lang="en-US" sz="1800" dirty="0">
                          <a:latin typeface="Times New Roman"/>
                          <a:ea typeface="Calibri"/>
                          <a:cs typeface="+mj-cs"/>
                        </a:rPr>
                        <a:t>Food vacuole</a:t>
                      </a:r>
                      <a:endParaRPr lang="en-US" sz="1800" dirty="0">
                        <a:latin typeface="Calibri"/>
                        <a:ea typeface="Calibri"/>
                        <a:cs typeface="+mj-cs"/>
                      </a:endParaRPr>
                    </a:p>
                  </a:txBody>
                  <a:tcPr marL="68580" marR="68580" marT="0" marB="0"/>
                </a:tc>
                <a:tc>
                  <a:txBody>
                    <a:bodyPr/>
                    <a:lstStyle/>
                    <a:p>
                      <a:pPr algn="l" rtl="0">
                        <a:lnSpc>
                          <a:spcPct val="115000"/>
                        </a:lnSpc>
                        <a:spcAft>
                          <a:spcPts val="0"/>
                        </a:spcAft>
                      </a:pPr>
                      <a:r>
                        <a:rPr lang="en-US" sz="1800" dirty="0" smtClean="0">
                          <a:latin typeface="Times New Roman"/>
                          <a:ea typeface="Calibri"/>
                          <a:cs typeface="+mj-cs"/>
                        </a:rPr>
                        <a:t>Membrane  bound </a:t>
                      </a:r>
                      <a:r>
                        <a:rPr lang="en-US" sz="1800" dirty="0">
                          <a:latin typeface="Times New Roman"/>
                          <a:ea typeface="Calibri"/>
                          <a:cs typeface="+mj-cs"/>
                        </a:rPr>
                        <a:t>vesicle containing material engulfed by the cell</a:t>
                      </a:r>
                      <a:endParaRPr lang="en-US" sz="1800" dirty="0">
                        <a:latin typeface="Calibri"/>
                        <a:ea typeface="Calibri"/>
                        <a:cs typeface="+mj-cs"/>
                      </a:endParaRPr>
                    </a:p>
                  </a:txBody>
                  <a:tcPr marL="68580" marR="68580" marT="0" marB="0"/>
                </a:tc>
                <a:tc>
                  <a:txBody>
                    <a:bodyPr/>
                    <a:lstStyle/>
                    <a:p>
                      <a:pPr algn="l" rtl="0">
                        <a:lnSpc>
                          <a:spcPct val="115000"/>
                        </a:lnSpc>
                        <a:spcAft>
                          <a:spcPts val="0"/>
                        </a:spcAft>
                      </a:pPr>
                      <a:r>
                        <a:rPr lang="en-US" sz="1800" dirty="0">
                          <a:latin typeface="Times New Roman"/>
                          <a:ea typeface="Calibri"/>
                          <a:cs typeface="+mj-cs"/>
                        </a:rPr>
                        <a:t>Stores ingested material and combines with </a:t>
                      </a:r>
                      <a:r>
                        <a:rPr lang="en-US" sz="1800" dirty="0" err="1">
                          <a:latin typeface="Times New Roman"/>
                          <a:ea typeface="Calibri"/>
                          <a:cs typeface="+mj-cs"/>
                        </a:rPr>
                        <a:t>lysosome</a:t>
                      </a:r>
                      <a:endParaRPr lang="en-US" sz="1800" dirty="0">
                        <a:latin typeface="Calibri"/>
                        <a:ea typeface="Calibri"/>
                        <a:cs typeface="+mj-cs"/>
                      </a:endParaRPr>
                    </a:p>
                  </a:txBody>
                  <a:tcPr marL="68580" marR="68580" marT="0" marB="0"/>
                </a:tc>
              </a:tr>
              <a:tr h="1138675">
                <a:tc>
                  <a:txBody>
                    <a:bodyPr/>
                    <a:lstStyle/>
                    <a:p>
                      <a:pPr algn="l" rtl="0">
                        <a:lnSpc>
                          <a:spcPct val="115000"/>
                        </a:lnSpc>
                        <a:spcAft>
                          <a:spcPts val="0"/>
                        </a:spcAft>
                      </a:pPr>
                      <a:r>
                        <a:rPr lang="en-US" sz="1800" dirty="0" err="1">
                          <a:latin typeface="Times New Roman"/>
                          <a:ea typeface="Calibri"/>
                          <a:cs typeface="+mj-cs"/>
                        </a:rPr>
                        <a:t>Lysosome</a:t>
                      </a:r>
                      <a:endParaRPr lang="en-US" sz="1800" dirty="0">
                        <a:latin typeface="Calibri"/>
                        <a:ea typeface="Calibri"/>
                        <a:cs typeface="+mj-cs"/>
                      </a:endParaRPr>
                    </a:p>
                  </a:txBody>
                  <a:tcPr marL="68580" marR="68580" marT="0" marB="0"/>
                </a:tc>
                <a:tc>
                  <a:txBody>
                    <a:bodyPr/>
                    <a:lstStyle/>
                    <a:p>
                      <a:pPr algn="l" rtl="0">
                        <a:lnSpc>
                          <a:spcPct val="115000"/>
                        </a:lnSpc>
                        <a:spcAft>
                          <a:spcPts val="0"/>
                        </a:spcAft>
                      </a:pPr>
                      <a:r>
                        <a:rPr lang="en-US" sz="1800" dirty="0">
                          <a:latin typeface="Times New Roman"/>
                          <a:ea typeface="Calibri"/>
                          <a:cs typeface="+mj-cs"/>
                        </a:rPr>
                        <a:t>Round, </a:t>
                      </a:r>
                      <a:r>
                        <a:rPr lang="en-US" sz="1800" dirty="0" smtClean="0">
                          <a:latin typeface="Times New Roman"/>
                          <a:ea typeface="Calibri"/>
                          <a:cs typeface="+mj-cs"/>
                        </a:rPr>
                        <a:t>membrane bound </a:t>
                      </a:r>
                      <a:r>
                        <a:rPr lang="en-US" sz="1800" dirty="0">
                          <a:latin typeface="Times New Roman"/>
                          <a:ea typeface="Calibri"/>
                          <a:cs typeface="+mj-cs"/>
                        </a:rPr>
                        <a:t>structure containing digestive enzymes</a:t>
                      </a:r>
                      <a:endParaRPr lang="en-US" sz="1800" dirty="0">
                        <a:latin typeface="Calibri"/>
                        <a:ea typeface="Calibri"/>
                        <a:cs typeface="+mj-cs"/>
                      </a:endParaRPr>
                    </a:p>
                  </a:txBody>
                  <a:tcPr marL="68580" marR="68580" marT="0" marB="0"/>
                </a:tc>
                <a:tc>
                  <a:txBody>
                    <a:bodyPr/>
                    <a:lstStyle/>
                    <a:p>
                      <a:pPr algn="l" rtl="0">
                        <a:lnSpc>
                          <a:spcPct val="115000"/>
                        </a:lnSpc>
                        <a:spcAft>
                          <a:spcPts val="0"/>
                        </a:spcAft>
                      </a:pPr>
                      <a:r>
                        <a:rPr lang="en-US" sz="1800" dirty="0">
                          <a:latin typeface="Times New Roman"/>
                          <a:ea typeface="Calibri"/>
                          <a:cs typeface="+mj-cs"/>
                        </a:rPr>
                        <a:t>Combines with food vacuoles and digests materials  engulfed by cells</a:t>
                      </a:r>
                      <a:endParaRPr lang="en-US" sz="1800" dirty="0">
                        <a:latin typeface="Calibri"/>
                        <a:ea typeface="Calibri"/>
                        <a:cs typeface="+mj-cs"/>
                      </a:endParaRPr>
                    </a:p>
                  </a:txBody>
                  <a:tcPr marL="68580" marR="68580" marT="0" marB="0"/>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28596" y="357166"/>
            <a:ext cx="8229600" cy="5857916"/>
          </a:xfrm>
        </p:spPr>
        <p:txBody>
          <a:bodyPr/>
          <a:lstStyle/>
          <a:p>
            <a:pPr>
              <a:buNone/>
            </a:pPr>
            <a:r>
              <a:rPr lang="en-US" dirty="0" smtClean="0"/>
              <a:t>    </a:t>
            </a:r>
            <a:endParaRPr lang="en-US" dirty="0"/>
          </a:p>
        </p:txBody>
      </p:sp>
      <p:graphicFrame>
        <p:nvGraphicFramePr>
          <p:cNvPr id="4" name="Table 3"/>
          <p:cNvGraphicFramePr>
            <a:graphicFrameLocks noGrp="1"/>
          </p:cNvGraphicFramePr>
          <p:nvPr/>
        </p:nvGraphicFramePr>
        <p:xfrm>
          <a:off x="357159" y="285728"/>
          <a:ext cx="8501121" cy="5267138"/>
        </p:xfrm>
        <a:graphic>
          <a:graphicData uri="http://schemas.openxmlformats.org/drawingml/2006/table">
            <a:tbl>
              <a:tblPr firstRow="1" bandRow="1">
                <a:tableStyleId>{5C22544A-7EE6-4342-B048-85BDC9FD1C3A}</a:tableStyleId>
              </a:tblPr>
              <a:tblGrid>
                <a:gridCol w="1643073"/>
                <a:gridCol w="3857652"/>
                <a:gridCol w="3000396"/>
              </a:tblGrid>
              <a:tr h="500066">
                <a:tc>
                  <a:txBody>
                    <a:bodyPr/>
                    <a:lstStyle/>
                    <a:p>
                      <a:pPr algn="l" rtl="1"/>
                      <a:r>
                        <a:rPr lang="en-US" sz="1800" b="1" kern="1200" dirty="0" smtClean="0">
                          <a:solidFill>
                            <a:schemeClr val="lt1"/>
                          </a:solidFill>
                          <a:latin typeface="+mn-lt"/>
                          <a:ea typeface="+mn-ea"/>
                          <a:cs typeface="+mn-cs"/>
                        </a:rPr>
                        <a:t>Organelle</a:t>
                      </a:r>
                      <a:endParaRPr lang="ar-IQ" sz="1600" dirty="0">
                        <a:cs typeface="+mj-cs"/>
                      </a:endParaRPr>
                    </a:p>
                  </a:txBody>
                  <a:tcPr/>
                </a:tc>
                <a:tc>
                  <a:txBody>
                    <a:bodyPr/>
                    <a:lstStyle/>
                    <a:p>
                      <a:pPr algn="l" rtl="1"/>
                      <a:r>
                        <a:rPr lang="en-US" sz="1800" b="1" kern="1200" dirty="0" smtClean="0">
                          <a:solidFill>
                            <a:schemeClr val="lt1"/>
                          </a:solidFill>
                          <a:latin typeface="+mn-lt"/>
                          <a:ea typeface="+mn-ea"/>
                          <a:cs typeface="+mn-cs"/>
                        </a:rPr>
                        <a:t>Structure</a:t>
                      </a:r>
                      <a:endParaRPr lang="ar-IQ" sz="1600" dirty="0">
                        <a:cs typeface="+mj-cs"/>
                      </a:endParaRPr>
                    </a:p>
                  </a:txBody>
                  <a:tcPr/>
                </a:tc>
                <a:tc>
                  <a:txBody>
                    <a:bodyPr/>
                    <a:lstStyle/>
                    <a:p>
                      <a:pPr algn="l" rtl="1"/>
                      <a:r>
                        <a:rPr lang="en-US" sz="1800" b="1" kern="1200" dirty="0" smtClean="0">
                          <a:solidFill>
                            <a:schemeClr val="lt1"/>
                          </a:solidFill>
                          <a:latin typeface="+mn-lt"/>
                          <a:ea typeface="+mn-ea"/>
                          <a:cs typeface="+mn-cs"/>
                        </a:rPr>
                        <a:t>Function</a:t>
                      </a:r>
                      <a:endParaRPr lang="ar-IQ" sz="1600" dirty="0">
                        <a:cs typeface="+mj-cs"/>
                      </a:endParaRPr>
                    </a:p>
                  </a:txBody>
                  <a:tcPr/>
                </a:tc>
              </a:tr>
              <a:tr h="500066">
                <a:tc>
                  <a:txBody>
                    <a:bodyPr/>
                    <a:lstStyle/>
                    <a:p>
                      <a:pPr algn="l" rtl="0">
                        <a:lnSpc>
                          <a:spcPct val="115000"/>
                        </a:lnSpc>
                        <a:spcAft>
                          <a:spcPts val="0"/>
                        </a:spcAft>
                      </a:pPr>
                      <a:r>
                        <a:rPr lang="en-US" sz="1600" dirty="0">
                          <a:latin typeface="Times New Roman"/>
                          <a:ea typeface="Calibri"/>
                          <a:cs typeface="+mj-cs"/>
                        </a:rPr>
                        <a:t>Mitochondria</a:t>
                      </a:r>
                      <a:endParaRPr lang="en-US" sz="1600" dirty="0">
                        <a:latin typeface="Calibri"/>
                        <a:ea typeface="Calibri"/>
                        <a:cs typeface="+mj-cs"/>
                      </a:endParaRPr>
                    </a:p>
                  </a:txBody>
                  <a:tcPr marL="68580" marR="68580" marT="0" marB="0"/>
                </a:tc>
                <a:tc>
                  <a:txBody>
                    <a:bodyPr/>
                    <a:lstStyle/>
                    <a:p>
                      <a:pPr algn="l" rtl="0">
                        <a:lnSpc>
                          <a:spcPct val="115000"/>
                        </a:lnSpc>
                        <a:spcAft>
                          <a:spcPts val="0"/>
                        </a:spcAft>
                      </a:pPr>
                      <a:r>
                        <a:rPr lang="en-US" sz="1600" dirty="0">
                          <a:latin typeface="Times New Roman"/>
                          <a:ea typeface="Calibri"/>
                          <a:cs typeface="+mj-cs"/>
                        </a:rPr>
                        <a:t>Round, oval, or elongated structures with </a:t>
                      </a:r>
                      <a:r>
                        <a:rPr lang="en-US" sz="1600" dirty="0" smtClean="0">
                          <a:latin typeface="Times New Roman"/>
                          <a:ea typeface="Calibri"/>
                          <a:cs typeface="+mj-cs"/>
                        </a:rPr>
                        <a:t>a double </a:t>
                      </a:r>
                      <a:r>
                        <a:rPr lang="en-US" sz="1600" dirty="0">
                          <a:latin typeface="Times New Roman"/>
                          <a:ea typeface="Calibri"/>
                          <a:cs typeface="+mj-cs"/>
                        </a:rPr>
                        <a:t>membrane. The inner membrane is thrown into folds.</a:t>
                      </a:r>
                      <a:endParaRPr lang="en-US" sz="1600" dirty="0">
                        <a:latin typeface="Calibri"/>
                        <a:ea typeface="Calibri"/>
                        <a:cs typeface="+mj-cs"/>
                      </a:endParaRPr>
                    </a:p>
                  </a:txBody>
                  <a:tcPr marL="68580" marR="68580" marT="0" marB="0"/>
                </a:tc>
                <a:tc>
                  <a:txBody>
                    <a:bodyPr/>
                    <a:lstStyle/>
                    <a:p>
                      <a:pPr algn="l" rtl="0">
                        <a:lnSpc>
                          <a:spcPct val="115000"/>
                        </a:lnSpc>
                        <a:spcAft>
                          <a:spcPts val="0"/>
                        </a:spcAft>
                      </a:pPr>
                      <a:r>
                        <a:rPr lang="en-US" sz="1600" dirty="0">
                          <a:latin typeface="Times New Roman"/>
                          <a:ea typeface="Calibri"/>
                          <a:cs typeface="+mj-cs"/>
                        </a:rPr>
                        <a:t>Complete the breakdown of glucose, producing  NADH and ATP</a:t>
                      </a:r>
                      <a:endParaRPr lang="en-US" sz="1600" dirty="0">
                        <a:latin typeface="Calibri"/>
                        <a:ea typeface="Calibri"/>
                        <a:cs typeface="+mj-cs"/>
                      </a:endParaRPr>
                    </a:p>
                  </a:txBody>
                  <a:tcPr marL="68580" marR="68580" marT="0" marB="0"/>
                </a:tc>
              </a:tr>
              <a:tr h="500066">
                <a:tc>
                  <a:txBody>
                    <a:bodyPr/>
                    <a:lstStyle/>
                    <a:p>
                      <a:pPr algn="l" rtl="0">
                        <a:lnSpc>
                          <a:spcPct val="115000"/>
                        </a:lnSpc>
                        <a:spcAft>
                          <a:spcPts val="0"/>
                        </a:spcAft>
                      </a:pPr>
                      <a:r>
                        <a:rPr lang="en-US" sz="1600" dirty="0">
                          <a:latin typeface="Times New Roman"/>
                          <a:ea typeface="Calibri"/>
                          <a:cs typeface="+mj-cs"/>
                        </a:rPr>
                        <a:t>Cytoskeleton</a:t>
                      </a:r>
                      <a:endParaRPr lang="en-US" sz="1600" dirty="0">
                        <a:latin typeface="Calibri"/>
                        <a:ea typeface="Calibri"/>
                        <a:cs typeface="+mj-cs"/>
                      </a:endParaRPr>
                    </a:p>
                  </a:txBody>
                  <a:tcPr marL="68580" marR="68580" marT="0" marB="0"/>
                </a:tc>
                <a:tc>
                  <a:txBody>
                    <a:bodyPr/>
                    <a:lstStyle/>
                    <a:p>
                      <a:pPr algn="l" rtl="0">
                        <a:lnSpc>
                          <a:spcPct val="115000"/>
                        </a:lnSpc>
                        <a:spcAft>
                          <a:spcPts val="0"/>
                        </a:spcAft>
                      </a:pPr>
                      <a:r>
                        <a:rPr lang="en-US" sz="1600" dirty="0">
                          <a:latin typeface="Times New Roman"/>
                          <a:ea typeface="Calibri"/>
                          <a:cs typeface="+mj-cs"/>
                        </a:rPr>
                        <a:t>Network of microtubules and microfilaments</a:t>
                      </a:r>
                      <a:endParaRPr lang="en-US" sz="1600" dirty="0">
                        <a:latin typeface="Calibri"/>
                        <a:ea typeface="Calibri"/>
                        <a:cs typeface="+mj-cs"/>
                      </a:endParaRPr>
                    </a:p>
                    <a:p>
                      <a:pPr algn="l" rtl="0">
                        <a:lnSpc>
                          <a:spcPct val="115000"/>
                        </a:lnSpc>
                        <a:spcAft>
                          <a:spcPts val="0"/>
                        </a:spcAft>
                      </a:pPr>
                      <a:r>
                        <a:rPr lang="en-US" sz="1600" dirty="0">
                          <a:latin typeface="Times New Roman"/>
                          <a:ea typeface="Calibri"/>
                          <a:cs typeface="+mj-cs"/>
                        </a:rPr>
                        <a:t>in the</a:t>
                      </a:r>
                      <a:r>
                        <a:rPr lang="en-US" sz="1600" b="1" dirty="0">
                          <a:latin typeface="Times New Roman"/>
                          <a:ea typeface="Calibri"/>
                          <a:cs typeface="+mj-cs"/>
                        </a:rPr>
                        <a:t> </a:t>
                      </a:r>
                      <a:r>
                        <a:rPr lang="en-US" sz="1600" dirty="0">
                          <a:latin typeface="Times New Roman"/>
                          <a:ea typeface="Calibri"/>
                          <a:cs typeface="+mj-cs"/>
                        </a:rPr>
                        <a:t>cell</a:t>
                      </a:r>
                      <a:endParaRPr lang="en-US" sz="1600" dirty="0">
                        <a:latin typeface="Calibri"/>
                        <a:ea typeface="Calibri"/>
                        <a:cs typeface="+mj-cs"/>
                      </a:endParaRPr>
                    </a:p>
                  </a:txBody>
                  <a:tcPr marL="68580" marR="68580" marT="0" marB="0"/>
                </a:tc>
                <a:tc>
                  <a:txBody>
                    <a:bodyPr/>
                    <a:lstStyle/>
                    <a:p>
                      <a:pPr algn="l" rtl="0">
                        <a:lnSpc>
                          <a:spcPct val="115000"/>
                        </a:lnSpc>
                        <a:spcAft>
                          <a:spcPts val="0"/>
                        </a:spcAft>
                      </a:pPr>
                      <a:r>
                        <a:rPr lang="en-US" sz="1600" dirty="0">
                          <a:latin typeface="Times New Roman"/>
                          <a:ea typeface="Calibri"/>
                          <a:cs typeface="+mj-cs"/>
                        </a:rPr>
                        <a:t>Gives the cell internal support, helps transport  molecules and some </a:t>
                      </a:r>
                      <a:r>
                        <a:rPr lang="en-US" sz="1600" dirty="0" err="1">
                          <a:latin typeface="Times New Roman"/>
                          <a:ea typeface="Calibri"/>
                          <a:cs typeface="+mj-cs"/>
                        </a:rPr>
                        <a:t>organelies</a:t>
                      </a:r>
                      <a:r>
                        <a:rPr lang="en-US" sz="1600" dirty="0">
                          <a:latin typeface="Times New Roman"/>
                          <a:ea typeface="Calibri"/>
                          <a:cs typeface="+mj-cs"/>
                        </a:rPr>
                        <a:t> inside the cell, and binds to enzymes of metabolic pathways</a:t>
                      </a:r>
                      <a:endParaRPr lang="en-US" sz="1600" dirty="0">
                        <a:latin typeface="Calibri"/>
                        <a:ea typeface="Calibri"/>
                        <a:cs typeface="+mj-cs"/>
                      </a:endParaRPr>
                    </a:p>
                  </a:txBody>
                  <a:tcPr marL="68580" marR="68580" marT="0" marB="0"/>
                </a:tc>
              </a:tr>
              <a:tr h="500066">
                <a:tc>
                  <a:txBody>
                    <a:bodyPr/>
                    <a:lstStyle/>
                    <a:p>
                      <a:pPr algn="l" rtl="0">
                        <a:lnSpc>
                          <a:spcPct val="115000"/>
                        </a:lnSpc>
                        <a:spcAft>
                          <a:spcPts val="0"/>
                        </a:spcAft>
                      </a:pPr>
                      <a:r>
                        <a:rPr lang="en-US" sz="1600" dirty="0">
                          <a:latin typeface="Times New Roman"/>
                          <a:ea typeface="Calibri"/>
                          <a:cs typeface="+mj-cs"/>
                        </a:rPr>
                        <a:t>Cilia</a:t>
                      </a:r>
                      <a:endParaRPr lang="en-US" sz="1600" dirty="0">
                        <a:latin typeface="Calibri"/>
                        <a:ea typeface="Calibri"/>
                        <a:cs typeface="+mj-cs"/>
                      </a:endParaRPr>
                    </a:p>
                  </a:txBody>
                  <a:tcPr marL="68580" marR="68580" marT="0" marB="0"/>
                </a:tc>
                <a:tc>
                  <a:txBody>
                    <a:bodyPr/>
                    <a:lstStyle/>
                    <a:p>
                      <a:pPr algn="l" rtl="0">
                        <a:lnSpc>
                          <a:spcPct val="115000"/>
                        </a:lnSpc>
                        <a:spcAft>
                          <a:spcPts val="0"/>
                        </a:spcAft>
                      </a:pPr>
                      <a:r>
                        <a:rPr lang="en-US" sz="1600" dirty="0">
                          <a:latin typeface="Times New Roman"/>
                          <a:ea typeface="Calibri"/>
                          <a:cs typeface="+mj-cs"/>
                        </a:rPr>
                        <a:t>Small projections of the cell membrane containing microtubules; found on a </a:t>
                      </a:r>
                      <a:r>
                        <a:rPr lang="en-US" sz="1600" dirty="0" err="1">
                          <a:latin typeface="Times New Roman"/>
                          <a:ea typeface="Calibri"/>
                          <a:cs typeface="+mj-cs"/>
                        </a:rPr>
                        <a:t>limitednumber</a:t>
                      </a:r>
                      <a:r>
                        <a:rPr lang="en-US" sz="1600" dirty="0">
                          <a:latin typeface="Times New Roman"/>
                          <a:ea typeface="Calibri"/>
                          <a:cs typeface="+mj-cs"/>
                        </a:rPr>
                        <a:t> of cells</a:t>
                      </a:r>
                      <a:endParaRPr lang="en-US" sz="1600" dirty="0">
                        <a:latin typeface="Calibri"/>
                        <a:ea typeface="Calibri"/>
                        <a:cs typeface="+mj-cs"/>
                      </a:endParaRPr>
                    </a:p>
                  </a:txBody>
                  <a:tcPr marL="68580" marR="68580" marT="0" marB="0"/>
                </a:tc>
                <a:tc>
                  <a:txBody>
                    <a:bodyPr/>
                    <a:lstStyle/>
                    <a:p>
                      <a:pPr algn="l" rtl="0">
                        <a:lnSpc>
                          <a:spcPct val="115000"/>
                        </a:lnSpc>
                        <a:spcAft>
                          <a:spcPts val="0"/>
                        </a:spcAft>
                      </a:pPr>
                      <a:r>
                        <a:rPr lang="en-US" sz="1600" dirty="0">
                          <a:latin typeface="Times New Roman"/>
                          <a:ea typeface="Calibri"/>
                          <a:cs typeface="+mj-cs"/>
                        </a:rPr>
                        <a:t>Propel materials along the surface of certain cells</a:t>
                      </a:r>
                      <a:endParaRPr lang="en-US" sz="1600" dirty="0">
                        <a:latin typeface="Calibri"/>
                        <a:ea typeface="Calibri"/>
                        <a:cs typeface="+mj-cs"/>
                      </a:endParaRPr>
                    </a:p>
                  </a:txBody>
                  <a:tcPr marL="68580" marR="68580" marT="0" marB="0"/>
                </a:tc>
              </a:tr>
              <a:tr h="500066">
                <a:tc>
                  <a:txBody>
                    <a:bodyPr/>
                    <a:lstStyle/>
                    <a:p>
                      <a:pPr algn="l" rtl="0">
                        <a:lnSpc>
                          <a:spcPct val="115000"/>
                        </a:lnSpc>
                        <a:spcAft>
                          <a:spcPts val="0"/>
                        </a:spcAft>
                      </a:pPr>
                      <a:r>
                        <a:rPr lang="en-US" sz="1600" dirty="0" err="1">
                          <a:latin typeface="Times New Roman"/>
                          <a:ea typeface="Calibri"/>
                          <a:cs typeface="+mj-cs"/>
                        </a:rPr>
                        <a:t>Fiagella</a:t>
                      </a:r>
                      <a:endParaRPr lang="en-US" sz="1600" dirty="0">
                        <a:latin typeface="Calibri"/>
                        <a:ea typeface="Calibri"/>
                        <a:cs typeface="+mj-cs"/>
                      </a:endParaRPr>
                    </a:p>
                  </a:txBody>
                  <a:tcPr marL="68580" marR="68580" marT="0" marB="0"/>
                </a:tc>
                <a:tc>
                  <a:txBody>
                    <a:bodyPr/>
                    <a:lstStyle/>
                    <a:p>
                      <a:pPr algn="l" rtl="0">
                        <a:lnSpc>
                          <a:spcPct val="115000"/>
                        </a:lnSpc>
                        <a:spcAft>
                          <a:spcPts val="0"/>
                        </a:spcAft>
                      </a:pPr>
                      <a:r>
                        <a:rPr lang="en-US" sz="1600" dirty="0">
                          <a:latin typeface="Times New Roman"/>
                          <a:ea typeface="Calibri"/>
                          <a:cs typeface="+mj-cs"/>
                        </a:rPr>
                        <a:t>Large projections of the cell membrane containing microtubules; found in humans </a:t>
                      </a:r>
                      <a:r>
                        <a:rPr lang="en-US" sz="1600" dirty="0" err="1">
                          <a:latin typeface="Times New Roman"/>
                          <a:ea typeface="Calibri"/>
                          <a:cs typeface="+mj-cs"/>
                        </a:rPr>
                        <a:t>onlyon</a:t>
                      </a:r>
                      <a:r>
                        <a:rPr lang="en-US" sz="1600" dirty="0">
                          <a:latin typeface="Times New Roman"/>
                          <a:ea typeface="Calibri"/>
                          <a:cs typeface="+mj-cs"/>
                        </a:rPr>
                        <a:t> sperm cells</a:t>
                      </a:r>
                      <a:endParaRPr lang="en-US" sz="1600" dirty="0">
                        <a:latin typeface="Calibri"/>
                        <a:ea typeface="Calibri"/>
                        <a:cs typeface="+mj-cs"/>
                      </a:endParaRPr>
                    </a:p>
                  </a:txBody>
                  <a:tcPr marL="68580" marR="68580" marT="0" marB="0"/>
                </a:tc>
                <a:tc>
                  <a:txBody>
                    <a:bodyPr/>
                    <a:lstStyle/>
                    <a:p>
                      <a:pPr algn="l" rtl="0">
                        <a:lnSpc>
                          <a:spcPct val="115000"/>
                        </a:lnSpc>
                        <a:spcAft>
                          <a:spcPts val="0"/>
                        </a:spcAft>
                      </a:pPr>
                      <a:r>
                        <a:rPr lang="en-US" sz="1600" dirty="0">
                          <a:latin typeface="Times New Roman"/>
                          <a:ea typeface="Calibri"/>
                          <a:cs typeface="+mj-cs"/>
                        </a:rPr>
                        <a:t>Provide motive force for </a:t>
                      </a:r>
                      <a:r>
                        <a:rPr lang="en-US" sz="1600" dirty="0" err="1">
                          <a:latin typeface="Times New Roman"/>
                          <a:ea typeface="Calibri"/>
                          <a:cs typeface="+mj-cs"/>
                        </a:rPr>
                        <a:t>swrm</a:t>
                      </a:r>
                      <a:r>
                        <a:rPr lang="en-US" sz="1600" dirty="0">
                          <a:latin typeface="Times New Roman"/>
                          <a:ea typeface="Calibri"/>
                          <a:cs typeface="+mj-cs"/>
                        </a:rPr>
                        <a:t> cells</a:t>
                      </a:r>
                      <a:endParaRPr lang="en-US" sz="1600" dirty="0">
                        <a:latin typeface="Calibri"/>
                        <a:ea typeface="Calibri"/>
                        <a:cs typeface="+mj-cs"/>
                      </a:endParaRPr>
                    </a:p>
                  </a:txBody>
                  <a:tcPr marL="68580" marR="68580" marT="0" marB="0"/>
                </a:tc>
              </a:tr>
              <a:tr h="500066">
                <a:tc>
                  <a:txBody>
                    <a:bodyPr/>
                    <a:lstStyle/>
                    <a:p>
                      <a:pPr algn="l" rtl="0">
                        <a:lnSpc>
                          <a:spcPct val="115000"/>
                        </a:lnSpc>
                        <a:spcAft>
                          <a:spcPts val="0"/>
                        </a:spcAft>
                      </a:pPr>
                      <a:r>
                        <a:rPr lang="en-US" sz="1600" dirty="0" err="1">
                          <a:latin typeface="Times New Roman"/>
                          <a:ea typeface="Calibri"/>
                          <a:cs typeface="+mj-cs"/>
                        </a:rPr>
                        <a:t>Centrioles</a:t>
                      </a:r>
                      <a:endParaRPr lang="en-US" sz="1600" dirty="0">
                        <a:latin typeface="Calibri"/>
                        <a:ea typeface="Calibri"/>
                        <a:cs typeface="+mj-cs"/>
                      </a:endParaRPr>
                    </a:p>
                  </a:txBody>
                  <a:tcPr marL="68580" marR="68580" marT="0" marB="0"/>
                </a:tc>
                <a:tc>
                  <a:txBody>
                    <a:bodyPr/>
                    <a:lstStyle/>
                    <a:p>
                      <a:pPr algn="l" rtl="0">
                        <a:lnSpc>
                          <a:spcPct val="115000"/>
                        </a:lnSpc>
                        <a:spcAft>
                          <a:spcPts val="0"/>
                        </a:spcAft>
                      </a:pPr>
                      <a:r>
                        <a:rPr lang="en-US" sz="1600" dirty="0" smtClean="0">
                          <a:latin typeface="Times New Roman"/>
                          <a:ea typeface="Calibri"/>
                          <a:cs typeface="+mj-cs"/>
                        </a:rPr>
                        <a:t>Small cylindrical </a:t>
                      </a:r>
                      <a:r>
                        <a:rPr lang="en-US" sz="1600" dirty="0">
                          <a:latin typeface="Times New Roman"/>
                          <a:ea typeface="Calibri"/>
                          <a:cs typeface="+mj-cs"/>
                        </a:rPr>
                        <a:t>bodies composed of microtubules arranged in nine sets of triplets</a:t>
                      </a:r>
                      <a:r>
                        <a:rPr lang="en-US" sz="1600" dirty="0" smtClean="0">
                          <a:latin typeface="Times New Roman"/>
                          <a:ea typeface="Calibri"/>
                          <a:cs typeface="+mj-cs"/>
                        </a:rPr>
                        <a:t>; found </a:t>
                      </a:r>
                      <a:r>
                        <a:rPr lang="en-US" sz="1600" dirty="0">
                          <a:latin typeface="Times New Roman"/>
                          <a:ea typeface="Calibri"/>
                          <a:cs typeface="+mj-cs"/>
                        </a:rPr>
                        <a:t>in animal cells, not plants.</a:t>
                      </a:r>
                      <a:endParaRPr lang="en-US" sz="1600" dirty="0">
                        <a:latin typeface="Calibri"/>
                        <a:ea typeface="Calibri"/>
                        <a:cs typeface="+mj-cs"/>
                      </a:endParaRPr>
                    </a:p>
                  </a:txBody>
                  <a:tcPr marL="68580" marR="68580" marT="0" marB="0"/>
                </a:tc>
                <a:tc>
                  <a:txBody>
                    <a:bodyPr/>
                    <a:lstStyle/>
                    <a:p>
                      <a:pPr algn="l" rtl="0">
                        <a:lnSpc>
                          <a:spcPct val="115000"/>
                        </a:lnSpc>
                        <a:spcAft>
                          <a:spcPts val="0"/>
                        </a:spcAft>
                      </a:pPr>
                      <a:r>
                        <a:rPr lang="en-US" sz="1600" dirty="0">
                          <a:latin typeface="Times New Roman"/>
                          <a:ea typeface="Calibri"/>
                          <a:cs typeface="+mj-cs"/>
                        </a:rPr>
                        <a:t>Help organize spindle apparatus necessary</a:t>
                      </a:r>
                      <a:r>
                        <a:rPr lang="en-US" sz="1600" b="0" dirty="0">
                          <a:latin typeface="Times New Roman"/>
                          <a:ea typeface="Calibri"/>
                          <a:cs typeface="+mj-cs"/>
                        </a:rPr>
                        <a:t> for </a:t>
                      </a:r>
                      <a:r>
                        <a:rPr lang="en-US" sz="1600" b="0" dirty="0" smtClean="0">
                          <a:latin typeface="Times New Roman"/>
                          <a:ea typeface="Calibri"/>
                          <a:cs typeface="+mj-cs"/>
                        </a:rPr>
                        <a:t>  </a:t>
                      </a:r>
                      <a:r>
                        <a:rPr lang="en-US" sz="1600" dirty="0" smtClean="0">
                          <a:latin typeface="Times New Roman"/>
                          <a:ea typeface="Calibri"/>
                          <a:cs typeface="+mj-cs"/>
                        </a:rPr>
                        <a:t>cell</a:t>
                      </a:r>
                      <a:endParaRPr lang="en-US" sz="1600" dirty="0">
                        <a:latin typeface="Calibri"/>
                        <a:ea typeface="Calibri"/>
                        <a:cs typeface="+mj-cs"/>
                      </a:endParaRPr>
                    </a:p>
                    <a:p>
                      <a:pPr algn="l" rtl="0">
                        <a:lnSpc>
                          <a:spcPct val="115000"/>
                        </a:lnSpc>
                        <a:spcAft>
                          <a:spcPts val="0"/>
                        </a:spcAft>
                      </a:pPr>
                      <a:r>
                        <a:rPr lang="en-US" sz="1600" dirty="0">
                          <a:latin typeface="Times New Roman"/>
                          <a:ea typeface="Calibri"/>
                          <a:cs typeface="+mj-cs"/>
                        </a:rPr>
                        <a:t>division</a:t>
                      </a:r>
                      <a:endParaRPr lang="en-US" sz="1600" dirty="0">
                        <a:latin typeface="Calibri"/>
                        <a:ea typeface="Calibri"/>
                        <a:cs typeface="+mj-cs"/>
                      </a:endParaRPr>
                    </a:p>
                  </a:txBody>
                  <a:tcPr marL="68580" marR="68580" marT="0" marB="0"/>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lstStyle/>
          <a:p>
            <a:pPr>
              <a:buNone/>
            </a:pPr>
            <a:r>
              <a:rPr lang="en-US" b="1" u="sng" dirty="0" smtClean="0"/>
              <a:t>Transport between cells and there  surroundings</a:t>
            </a:r>
            <a:endParaRPr lang="en-US" dirty="0" smtClean="0"/>
          </a:p>
          <a:p>
            <a:pPr>
              <a:buNone/>
            </a:pPr>
            <a:r>
              <a:rPr lang="en-US" dirty="0" smtClean="0"/>
              <a:t>Molecules (and ions) cross the plasma membrane in three major ways: </a:t>
            </a:r>
          </a:p>
          <a:p>
            <a:pPr>
              <a:buNone/>
            </a:pPr>
            <a:r>
              <a:rPr lang="en-US" dirty="0" smtClean="0"/>
              <a:t>(1) passive transport (diffusion , osmosis and</a:t>
            </a:r>
            <a:r>
              <a:rPr lang="en-US" b="1" i="1" dirty="0" smtClean="0"/>
              <a:t> </a:t>
            </a:r>
            <a:r>
              <a:rPr lang="en-US" dirty="0" smtClean="0"/>
              <a:t>facilitated transport),</a:t>
            </a:r>
          </a:p>
          <a:p>
            <a:pPr>
              <a:buNone/>
            </a:pPr>
            <a:r>
              <a:rPr lang="en-US" dirty="0" smtClean="0"/>
              <a:t>(2) active transport </a:t>
            </a:r>
          </a:p>
          <a:p>
            <a:pPr>
              <a:buNone/>
            </a:pPr>
            <a:r>
              <a:rPr lang="en-US" dirty="0" smtClean="0"/>
              <a:t> (3) </a:t>
            </a:r>
            <a:r>
              <a:rPr lang="en-US" dirty="0" err="1" smtClean="0"/>
              <a:t>endocytosis</a:t>
            </a:r>
            <a:r>
              <a:rPr lang="en-US" dirty="0" smtClean="0"/>
              <a:t> or </a:t>
            </a:r>
            <a:r>
              <a:rPr lang="en-US" dirty="0" err="1" smtClean="0"/>
              <a:t>exocytosis</a:t>
            </a:r>
            <a:r>
              <a:rPr lang="en-US" dirty="0" smtClean="0"/>
              <a:t>       </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357166"/>
            <a:ext cx="8229600" cy="5768997"/>
          </a:xfrm>
        </p:spPr>
        <p:txBody>
          <a:bodyPr>
            <a:normAutofit/>
          </a:bodyPr>
          <a:lstStyle/>
          <a:p>
            <a:r>
              <a:rPr lang="en-US" sz="4000" b="1" dirty="0" smtClean="0"/>
              <a:t>1-1 -Diffusion :</a:t>
            </a:r>
            <a:r>
              <a:rPr lang="en-US" sz="4000" dirty="0" smtClean="0"/>
              <a:t>Is the random movement of molecules from an  area of higher concentration to an area of lower concentration, until they are equally distributed. Diffusion is a passive way for molecules to enter or exit a cell. No cellular energy is needed to bring it about.    </a:t>
            </a:r>
            <a:endParaRPr lang="en-US" sz="40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214290"/>
            <a:ext cx="8229600" cy="5911873"/>
          </a:xfrm>
        </p:spPr>
        <p:txBody>
          <a:bodyPr/>
          <a:lstStyle/>
          <a:p>
            <a:pPr>
              <a:buNone/>
            </a:pPr>
            <a:r>
              <a:rPr lang="en-US" b="1" dirty="0" smtClean="0"/>
              <a:t>Dialysis :</a:t>
            </a:r>
            <a:r>
              <a:rPr lang="en-US" dirty="0" smtClean="0"/>
              <a:t>It is the process of diffusion of a solute (dissolved substances) across a selectively permeable membrane (such as </a:t>
            </a:r>
            <a:r>
              <a:rPr lang="en-US" b="1" dirty="0" err="1" smtClean="0"/>
              <a:t>hemodialysis</a:t>
            </a:r>
            <a:r>
              <a:rPr lang="en-US" b="1" dirty="0" smtClean="0"/>
              <a:t> </a:t>
            </a:r>
            <a:r>
              <a:rPr lang="en-US" dirty="0" smtClean="0"/>
              <a:t>and </a:t>
            </a:r>
            <a:r>
              <a:rPr lang="en-US" b="1" dirty="0" smtClean="0"/>
              <a:t>peritoneal dialysis</a:t>
            </a:r>
            <a:r>
              <a:rPr lang="en-US" dirty="0" smtClean="0"/>
              <a:t>). </a:t>
            </a:r>
          </a:p>
          <a:p>
            <a:pPr>
              <a:buNone/>
            </a:pPr>
            <a:r>
              <a:rPr lang="en-US" dirty="0" smtClean="0"/>
              <a:t>It is used for separation of substances in solution by means of their unequal diffusion through semi-permeable membrane </a:t>
            </a:r>
          </a:p>
          <a:p>
            <a:pPr>
              <a:buNone/>
            </a:pPr>
            <a:r>
              <a:rPr lang="en-US" b="1" dirty="0" err="1" smtClean="0"/>
              <a:t>Hemodialysis</a:t>
            </a:r>
            <a:r>
              <a:rPr lang="en-US" dirty="0" smtClean="0"/>
              <a:t>; dialysis of the blood is used to remove toxic substance or metabolic wastes from blood stream in case of kidney failure  </a:t>
            </a:r>
            <a:endParaRPr lang="ar-IQ" dirty="0" smtClean="0"/>
          </a:p>
          <a:p>
            <a:pPr>
              <a:buNone/>
            </a:pPr>
            <a:r>
              <a:rPr lang="en-US" dirty="0" smtClean="0"/>
              <a:t>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28596" y="285728"/>
            <a:ext cx="8229600" cy="5929354"/>
          </a:xfrm>
        </p:spPr>
        <p:txBody>
          <a:bodyPr>
            <a:normAutofit/>
          </a:bodyPr>
          <a:lstStyle/>
          <a:p>
            <a:pPr>
              <a:buNone/>
            </a:pPr>
            <a:r>
              <a:rPr lang="en-US" sz="3600" dirty="0" smtClean="0"/>
              <a:t>There are many  branches of  biology ,every one is study of a group of organisms or special field of life  that </a:t>
            </a:r>
            <a:r>
              <a:rPr lang="en-US" sz="3600" b="1" dirty="0" smtClean="0"/>
              <a:t>Zoology , Botany , Cytology , Ecology, Genetics, Anatomy, Microbiology (</a:t>
            </a:r>
            <a:r>
              <a:rPr lang="en-US" sz="3600" b="1" dirty="0" err="1" smtClean="0"/>
              <a:t>Parasitology</a:t>
            </a:r>
            <a:r>
              <a:rPr lang="en-US" sz="3600" b="1" dirty="0" smtClean="0"/>
              <a:t> , Virology , </a:t>
            </a:r>
            <a:r>
              <a:rPr lang="en-US" sz="3600" b="1" dirty="0" err="1" smtClean="0"/>
              <a:t>Bactriology</a:t>
            </a:r>
            <a:r>
              <a:rPr lang="en-US" sz="3600" b="1" dirty="0" smtClean="0"/>
              <a:t> , Immunology)  ,Taxonomy , Physiology  ,Embryology, Molecular biology   ,Biotechnology    ,Bioengineering   …..</a:t>
            </a:r>
          </a:p>
          <a:p>
            <a:pPr>
              <a:buNone/>
            </a:pPr>
            <a:r>
              <a:rPr lang="en-US" sz="3600" dirty="0" smtClean="0"/>
              <a:t>   </a:t>
            </a:r>
            <a:endParaRPr lang="en-US" sz="36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285728"/>
            <a:ext cx="8229600" cy="5840435"/>
          </a:xfrm>
        </p:spPr>
        <p:txBody>
          <a:bodyPr/>
          <a:lstStyle/>
          <a:p>
            <a:r>
              <a:rPr lang="en-US" dirty="0" smtClean="0"/>
              <a:t> </a:t>
            </a:r>
            <a:r>
              <a:rPr lang="en-US" b="1" dirty="0" smtClean="0"/>
              <a:t>1-2-Osmosis: </a:t>
            </a:r>
            <a:r>
              <a:rPr lang="en-US" dirty="0" smtClean="0"/>
              <a:t>Is the net movement of water across a </a:t>
            </a:r>
            <a:r>
              <a:rPr lang="en-US" dirty="0" err="1" smtClean="0"/>
              <a:t>semipermeable</a:t>
            </a:r>
            <a:r>
              <a:rPr lang="en-US" dirty="0" smtClean="0"/>
              <a:t> membrane, from an area of higher concentration to an area of lower concentration. The membrane separates the two areas, and solute is unable to pass through the membrane.</a:t>
            </a:r>
          </a:p>
          <a:p>
            <a:r>
              <a:rPr lang="en-US" dirty="0" smtClean="0"/>
              <a:t>Water will tend to fl </a:t>
            </a:r>
            <a:r>
              <a:rPr lang="en-US" dirty="0" err="1" smtClean="0"/>
              <a:t>ow</a:t>
            </a:r>
            <a:r>
              <a:rPr lang="en-US" dirty="0" smtClean="0"/>
              <a:t> from the area that has less solute (and therefore more water) to the area with more solute(and therefore less water). </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214290"/>
            <a:ext cx="8229600" cy="5911873"/>
          </a:xfrm>
        </p:spPr>
        <p:txBody>
          <a:bodyPr/>
          <a:lstStyle/>
          <a:p>
            <a:r>
              <a:rPr lang="en-US" dirty="0" smtClean="0"/>
              <a:t>   </a:t>
            </a:r>
            <a:endParaRPr lang="en-US" dirty="0"/>
          </a:p>
        </p:txBody>
      </p:sp>
      <p:pic>
        <p:nvPicPr>
          <p:cNvPr id="4" name="Picture 3"/>
          <p:cNvPicPr/>
          <p:nvPr/>
        </p:nvPicPr>
        <p:blipFill>
          <a:blip r:embed="rId2" cstate="print"/>
          <a:srcRect/>
          <a:stretch>
            <a:fillRect/>
          </a:stretch>
        </p:blipFill>
        <p:spPr bwMode="auto">
          <a:xfrm>
            <a:off x="500034" y="357166"/>
            <a:ext cx="8143932" cy="5929354"/>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357166"/>
            <a:ext cx="8229600" cy="5768997"/>
          </a:xfrm>
        </p:spPr>
        <p:txBody>
          <a:bodyPr>
            <a:normAutofit/>
          </a:bodyPr>
          <a:lstStyle/>
          <a:p>
            <a:r>
              <a:rPr lang="en-US" sz="3600" b="1" dirty="0" smtClean="0"/>
              <a:t>1-3-Facilitated Transport: </a:t>
            </a:r>
            <a:r>
              <a:rPr lang="en-US" sz="3600" dirty="0" smtClean="0"/>
              <a:t>Many solutes do not simply diffuse across a plasma membrane . They are transported by means of protein carriers within the</a:t>
            </a:r>
            <a:r>
              <a:rPr lang="en-US" sz="3600" b="1" dirty="0" smtClean="0"/>
              <a:t> </a:t>
            </a:r>
            <a:r>
              <a:rPr lang="en-US" sz="3600" dirty="0" smtClean="0"/>
              <a:t>membrane. During facilitated transport,</a:t>
            </a:r>
            <a:r>
              <a:rPr lang="en-US" sz="3600" b="1" dirty="0" smtClean="0"/>
              <a:t> </a:t>
            </a:r>
            <a:r>
              <a:rPr lang="en-US" sz="3600" dirty="0" smtClean="0"/>
              <a:t>a molecule is transported</a:t>
            </a:r>
            <a:r>
              <a:rPr lang="en-US" sz="3600" b="1" dirty="0" smtClean="0"/>
              <a:t> </a:t>
            </a:r>
            <a:r>
              <a:rPr lang="en-US" sz="3600" dirty="0" smtClean="0"/>
              <a:t>across the plasma membrane from the side of higher</a:t>
            </a:r>
            <a:r>
              <a:rPr lang="en-US" sz="3600" b="1" dirty="0" smtClean="0"/>
              <a:t> </a:t>
            </a:r>
            <a:r>
              <a:rPr lang="en-US" sz="3600" dirty="0" smtClean="0"/>
              <a:t>concentration to the side of lower concentration  </a:t>
            </a:r>
            <a:endParaRPr lang="ar-IQ" sz="3600" dirty="0" smtClean="0"/>
          </a:p>
          <a:p>
            <a:r>
              <a:rPr lang="en-US" sz="3600" dirty="0" smtClean="0"/>
              <a:t>   </a:t>
            </a:r>
            <a:endParaRPr lang="en-US" sz="36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214290"/>
            <a:ext cx="8229600" cy="5911873"/>
          </a:xfrm>
        </p:spPr>
        <p:txBody>
          <a:bodyPr/>
          <a:lstStyle/>
          <a:p>
            <a:r>
              <a:rPr lang="en-US" b="1" dirty="0" smtClean="0"/>
              <a:t>2-Active Transport</a:t>
            </a:r>
            <a:r>
              <a:rPr lang="en-US" dirty="0" smtClean="0"/>
              <a:t>: During active transport, a molecule is moving from a lower  to higher concentration</a:t>
            </a:r>
            <a:endParaRPr lang="ar-IQ" dirty="0" smtClean="0"/>
          </a:p>
          <a:p>
            <a:r>
              <a:rPr lang="ar-IQ" dirty="0" smtClean="0"/>
              <a:t> </a:t>
            </a:r>
            <a:r>
              <a:rPr lang="en-US" dirty="0" smtClean="0"/>
              <a:t>Active transport requires a protein carrier and the </a:t>
            </a:r>
            <a:r>
              <a:rPr lang="en-US" dirty="0" err="1" smtClean="0"/>
              <a:t>useof</a:t>
            </a:r>
            <a:r>
              <a:rPr lang="en-US" dirty="0" smtClean="0"/>
              <a:t> cellular energy obtained from the breakdown of ATP</a:t>
            </a:r>
            <a:r>
              <a:rPr lang="ar-IQ" dirty="0" smtClean="0"/>
              <a:t> </a:t>
            </a:r>
            <a:endParaRPr lang="en-US" dirty="0" smtClean="0"/>
          </a:p>
          <a:p>
            <a:r>
              <a:rPr lang="en-US" dirty="0" smtClean="0"/>
              <a:t>The energy is used to carry out active transport. Proteins involved in active transport often are called pumps</a:t>
            </a:r>
            <a:endParaRPr lang="ar-IQ" dirty="0" smtClean="0"/>
          </a:p>
          <a:p>
            <a:pPr>
              <a:buNone/>
            </a:pPr>
            <a:r>
              <a:rPr lang="en-US" dirty="0" smtClean="0"/>
              <a:t>    </a:t>
            </a: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smtClean="0"/>
              <a:t>  </a:t>
            </a:r>
            <a:endParaRPr lang="ar-IQ" dirty="0"/>
          </a:p>
        </p:txBody>
      </p:sp>
      <p:sp>
        <p:nvSpPr>
          <p:cNvPr id="3" name="عنصر نائب للمحتوى 2"/>
          <p:cNvSpPr>
            <a:spLocks noGrp="1"/>
          </p:cNvSpPr>
          <p:nvPr>
            <p:ph idx="1"/>
          </p:nvPr>
        </p:nvSpPr>
        <p:spPr>
          <a:xfrm>
            <a:off x="457200" y="357166"/>
            <a:ext cx="8229600" cy="5768997"/>
          </a:xfrm>
        </p:spPr>
        <p:txBody>
          <a:bodyPr>
            <a:normAutofit/>
          </a:bodyPr>
          <a:lstStyle/>
          <a:p>
            <a:pPr algn="l"/>
            <a:r>
              <a:rPr lang="en-US" sz="2800" b="1" dirty="0" smtClean="0"/>
              <a:t>Selective permeability of the plasma membrane</a:t>
            </a:r>
            <a:endParaRPr lang="en-US" sz="2800" dirty="0" smtClean="0"/>
          </a:p>
          <a:p>
            <a:pPr algn="l">
              <a:buNone/>
            </a:pPr>
            <a:r>
              <a:rPr lang="ar-IQ" sz="2800" dirty="0" smtClean="0"/>
              <a:t>  </a:t>
            </a:r>
            <a:endParaRPr lang="ar-IQ" sz="2800" dirty="0"/>
          </a:p>
        </p:txBody>
      </p:sp>
      <p:pic>
        <p:nvPicPr>
          <p:cNvPr id="5" name="صورة 4"/>
          <p:cNvPicPr/>
          <p:nvPr/>
        </p:nvPicPr>
        <p:blipFill>
          <a:blip r:embed="rId2" cstate="print"/>
          <a:srcRect l="2564" t="-551" b="1604"/>
          <a:stretch>
            <a:fillRect/>
          </a:stretch>
        </p:blipFill>
        <p:spPr bwMode="auto">
          <a:xfrm>
            <a:off x="714348" y="928670"/>
            <a:ext cx="7429552" cy="5214974"/>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428604"/>
            <a:ext cx="8229600" cy="5697559"/>
          </a:xfrm>
        </p:spPr>
        <p:txBody>
          <a:bodyPr/>
          <a:lstStyle/>
          <a:p>
            <a:pPr algn="l" rtl="0"/>
            <a:r>
              <a:rPr lang="en-US" sz="4000" b="1" dirty="0" smtClean="0"/>
              <a:t>3-</a:t>
            </a:r>
            <a:r>
              <a:rPr lang="en-US" sz="4000" dirty="0" smtClean="0"/>
              <a:t>Endocytosis</a:t>
            </a:r>
            <a:r>
              <a:rPr lang="en-US" sz="4000" b="1" dirty="0" smtClean="0"/>
              <a:t> </a:t>
            </a:r>
            <a:r>
              <a:rPr lang="en-US" sz="4000" dirty="0" smtClean="0"/>
              <a:t>and</a:t>
            </a:r>
            <a:r>
              <a:rPr lang="en-US" sz="4000" b="1" dirty="0" smtClean="0"/>
              <a:t> </a:t>
            </a:r>
            <a:r>
              <a:rPr lang="en-US" sz="4000" dirty="0" err="1" smtClean="0"/>
              <a:t>Exocytosis</a:t>
            </a:r>
            <a:r>
              <a:rPr lang="en-US" sz="4000" dirty="0" smtClean="0"/>
              <a:t> </a:t>
            </a:r>
            <a:r>
              <a:rPr lang="en-US" sz="4000" b="1" dirty="0" smtClean="0"/>
              <a:t>:</a:t>
            </a:r>
            <a:r>
              <a:rPr lang="en-US" sz="4000" dirty="0" smtClean="0"/>
              <a:t> These two processes are based on the same principle but have different directions of movement. </a:t>
            </a:r>
            <a:r>
              <a:rPr lang="en-US" sz="4000" b="1" dirty="0" err="1" smtClean="0"/>
              <a:t>Endocytosis</a:t>
            </a:r>
            <a:r>
              <a:rPr lang="en-US" sz="4000" b="1" dirty="0" smtClean="0"/>
              <a:t> </a:t>
            </a:r>
            <a:r>
              <a:rPr lang="en-US" sz="4000" dirty="0" smtClean="0"/>
              <a:t>moves materials into  the cell, and </a:t>
            </a:r>
            <a:r>
              <a:rPr lang="en-US" sz="4000" b="1" dirty="0" err="1" smtClean="0"/>
              <a:t>exocytosis</a:t>
            </a:r>
            <a:r>
              <a:rPr lang="en-US" sz="4000" dirty="0" smtClean="0"/>
              <a:t> moves materials out of the cell</a:t>
            </a:r>
            <a:r>
              <a:rPr lang="en-US" dirty="0" smtClean="0"/>
              <a:t>.</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357166"/>
            <a:ext cx="8229600" cy="5768997"/>
          </a:xfrm>
        </p:spPr>
        <p:txBody>
          <a:bodyPr/>
          <a:lstStyle/>
          <a:p>
            <a:r>
              <a:rPr lang="en-US" dirty="0" smtClean="0"/>
              <a:t>  </a:t>
            </a:r>
            <a:endParaRPr lang="ar-IQ" dirty="0"/>
          </a:p>
        </p:txBody>
      </p:sp>
      <p:pic>
        <p:nvPicPr>
          <p:cNvPr id="4" name="صورة 3"/>
          <p:cNvPicPr/>
          <p:nvPr/>
        </p:nvPicPr>
        <p:blipFill>
          <a:blip r:embed="rId2" cstate="print"/>
          <a:srcRect/>
          <a:stretch>
            <a:fillRect/>
          </a:stretch>
        </p:blipFill>
        <p:spPr bwMode="auto">
          <a:xfrm>
            <a:off x="928662" y="785794"/>
            <a:ext cx="7143800" cy="2214578"/>
          </a:xfrm>
          <a:prstGeom prst="rect">
            <a:avLst/>
          </a:prstGeom>
          <a:noFill/>
          <a:ln w="9525">
            <a:noFill/>
            <a:miter lim="800000"/>
            <a:headEnd/>
            <a:tailEnd/>
          </a:ln>
        </p:spPr>
      </p:pic>
      <p:pic>
        <p:nvPicPr>
          <p:cNvPr id="5" name="صورة 4"/>
          <p:cNvPicPr/>
          <p:nvPr/>
        </p:nvPicPr>
        <p:blipFill>
          <a:blip r:embed="rId3" cstate="print"/>
          <a:srcRect/>
          <a:stretch>
            <a:fillRect/>
          </a:stretch>
        </p:blipFill>
        <p:spPr bwMode="auto">
          <a:xfrm>
            <a:off x="1000100" y="3500438"/>
            <a:ext cx="7072361" cy="2428892"/>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357166"/>
            <a:ext cx="8472518" cy="6072230"/>
          </a:xfrm>
        </p:spPr>
        <p:txBody>
          <a:bodyPr/>
          <a:lstStyle/>
          <a:p>
            <a:pPr algn="l">
              <a:buNone/>
            </a:pPr>
            <a:r>
              <a:rPr lang="en-US" dirty="0" err="1" smtClean="0"/>
              <a:t>Overveiw</a:t>
            </a:r>
            <a:r>
              <a:rPr lang="en-US" dirty="0" smtClean="0"/>
              <a:t>  of  plasma membrane  transport </a:t>
            </a:r>
            <a:endParaRPr lang="ar-IQ" dirty="0"/>
          </a:p>
        </p:txBody>
      </p:sp>
      <p:graphicFrame>
        <p:nvGraphicFramePr>
          <p:cNvPr id="5" name="جدول 4"/>
          <p:cNvGraphicFramePr>
            <a:graphicFrameLocks noGrp="1"/>
          </p:cNvGraphicFramePr>
          <p:nvPr/>
        </p:nvGraphicFramePr>
        <p:xfrm>
          <a:off x="500034" y="1000109"/>
          <a:ext cx="8001056" cy="5572162"/>
        </p:xfrm>
        <a:graphic>
          <a:graphicData uri="http://schemas.openxmlformats.org/drawingml/2006/table">
            <a:tbl>
              <a:tblPr rtl="1" firstRow="1" bandRow="1">
                <a:tableStyleId>{5C22544A-7EE6-4342-B048-85BDC9FD1C3A}</a:tableStyleId>
              </a:tblPr>
              <a:tblGrid>
                <a:gridCol w="5665617"/>
                <a:gridCol w="2335439"/>
              </a:tblGrid>
              <a:tr h="467281">
                <a:tc>
                  <a:txBody>
                    <a:bodyPr/>
                    <a:lstStyle/>
                    <a:p>
                      <a:pPr algn="l" rtl="0">
                        <a:lnSpc>
                          <a:spcPct val="115000"/>
                        </a:lnSpc>
                        <a:spcAft>
                          <a:spcPts val="0"/>
                        </a:spcAft>
                      </a:pPr>
                      <a:r>
                        <a:rPr lang="en-US" sz="1400" b="1" dirty="0" err="1">
                          <a:latin typeface="Times New Roman"/>
                          <a:ea typeface="Calibri"/>
                          <a:cs typeface="Arial"/>
                        </a:rPr>
                        <a:t>Descrlptlon</a:t>
                      </a:r>
                      <a:endParaRPr lang="en-US" sz="1100" dirty="0">
                        <a:latin typeface="Calibri"/>
                        <a:ea typeface="Calibri"/>
                        <a:cs typeface="Arial"/>
                      </a:endParaRPr>
                    </a:p>
                  </a:txBody>
                  <a:tcPr marL="68580" marR="68580" marT="0" marB="0"/>
                </a:tc>
                <a:tc>
                  <a:txBody>
                    <a:bodyPr/>
                    <a:lstStyle/>
                    <a:p>
                      <a:pPr algn="l" rtl="0">
                        <a:lnSpc>
                          <a:spcPct val="115000"/>
                        </a:lnSpc>
                        <a:spcAft>
                          <a:spcPts val="0"/>
                        </a:spcAft>
                      </a:pPr>
                      <a:r>
                        <a:rPr lang="en-US" sz="1400" b="1" dirty="0">
                          <a:latin typeface="Times New Roman"/>
                          <a:ea typeface="Calibri"/>
                          <a:cs typeface="Arial"/>
                        </a:rPr>
                        <a:t>Process</a:t>
                      </a:r>
                      <a:endParaRPr lang="en-US" sz="1100" dirty="0">
                        <a:latin typeface="Calibri"/>
                        <a:ea typeface="Calibri"/>
                        <a:cs typeface="Arial"/>
                      </a:endParaRPr>
                    </a:p>
                  </a:txBody>
                  <a:tcPr marL="68580" marR="68580" marT="0" marB="0"/>
                </a:tc>
              </a:tr>
              <a:tr h="927520">
                <a:tc>
                  <a:txBody>
                    <a:bodyPr/>
                    <a:lstStyle/>
                    <a:p>
                      <a:pPr algn="l" rtl="0">
                        <a:lnSpc>
                          <a:spcPct val="115000"/>
                        </a:lnSpc>
                        <a:spcAft>
                          <a:spcPts val="0"/>
                        </a:spcAft>
                      </a:pPr>
                      <a:r>
                        <a:rPr lang="en-US" sz="1400">
                          <a:latin typeface="Times New Roman"/>
                          <a:ea typeface="Calibri"/>
                          <a:cs typeface="Arial"/>
                        </a:rPr>
                        <a:t>Flow of ions and molecules from high concentrations to low. Water-soluble ions and molecules probably pass through pores: water-insoluble molecules pass directly through the lipid layer.</a:t>
                      </a:r>
                      <a:endParaRPr lang="en-US" sz="1100">
                        <a:latin typeface="Calibri"/>
                        <a:ea typeface="Calibri"/>
                        <a:cs typeface="Arial"/>
                      </a:endParaRPr>
                    </a:p>
                  </a:txBody>
                  <a:tcPr marL="68580" marR="68580" marT="0" marB="0"/>
                </a:tc>
                <a:tc>
                  <a:txBody>
                    <a:bodyPr/>
                    <a:lstStyle/>
                    <a:p>
                      <a:pPr algn="l" rtl="0">
                        <a:lnSpc>
                          <a:spcPct val="115000"/>
                        </a:lnSpc>
                        <a:spcAft>
                          <a:spcPts val="0"/>
                        </a:spcAft>
                      </a:pPr>
                      <a:r>
                        <a:rPr lang="en-US" sz="1400">
                          <a:latin typeface="Times New Roman"/>
                          <a:ea typeface="Calibri"/>
                          <a:cs typeface="Arial"/>
                        </a:rPr>
                        <a:t>Simple diffusion</a:t>
                      </a:r>
                      <a:endParaRPr lang="en-US" sz="1100">
                        <a:latin typeface="Calibri"/>
                        <a:ea typeface="Calibri"/>
                        <a:cs typeface="Arial"/>
                      </a:endParaRPr>
                    </a:p>
                  </a:txBody>
                  <a:tcPr marL="68580" marR="68580" marT="0" marB="0"/>
                </a:tc>
              </a:tr>
              <a:tr h="927520">
                <a:tc>
                  <a:txBody>
                    <a:bodyPr/>
                    <a:lstStyle/>
                    <a:p>
                      <a:pPr algn="l" rtl="0">
                        <a:lnSpc>
                          <a:spcPct val="115000"/>
                        </a:lnSpc>
                        <a:spcAft>
                          <a:spcPts val="0"/>
                        </a:spcAft>
                      </a:pPr>
                      <a:r>
                        <a:rPr lang="en-US" sz="1400" dirty="0">
                          <a:latin typeface="Times New Roman"/>
                          <a:ea typeface="Calibri"/>
                          <a:cs typeface="Arial"/>
                        </a:rPr>
                        <a:t>Diffusion of water </a:t>
                      </a:r>
                      <a:r>
                        <a:rPr lang="en-US" sz="1400" dirty="0" err="1">
                          <a:latin typeface="Times New Roman"/>
                          <a:ea typeface="Calibri"/>
                          <a:cs typeface="Arial"/>
                        </a:rPr>
                        <a:t>molecuies</a:t>
                      </a:r>
                      <a:r>
                        <a:rPr lang="en-US" sz="1400" dirty="0">
                          <a:latin typeface="Times New Roman"/>
                          <a:ea typeface="Calibri"/>
                          <a:cs typeface="Arial"/>
                        </a:rPr>
                        <a:t> from regions </a:t>
                      </a:r>
                      <a:r>
                        <a:rPr lang="en-US" sz="1400" b="1" dirty="0">
                          <a:latin typeface="Times New Roman"/>
                          <a:ea typeface="Calibri"/>
                          <a:cs typeface="Arial"/>
                        </a:rPr>
                        <a:t>of </a:t>
                      </a:r>
                      <a:r>
                        <a:rPr lang="en-US" sz="1400" dirty="0">
                          <a:latin typeface="Times New Roman"/>
                          <a:ea typeface="Calibri"/>
                          <a:cs typeface="Arial"/>
                        </a:rPr>
                        <a:t>high water (low solute) concentration to regions of low water(high solute) Concentrations</a:t>
                      </a:r>
                      <a:endParaRPr lang="en-US" sz="1100" dirty="0">
                        <a:latin typeface="Calibri"/>
                        <a:ea typeface="Calibri"/>
                        <a:cs typeface="Arial"/>
                      </a:endParaRPr>
                    </a:p>
                  </a:txBody>
                  <a:tcPr marL="68580" marR="68580" marT="0" marB="0"/>
                </a:tc>
                <a:tc>
                  <a:txBody>
                    <a:bodyPr/>
                    <a:lstStyle/>
                    <a:p>
                      <a:pPr algn="l" rtl="0">
                        <a:lnSpc>
                          <a:spcPct val="115000"/>
                        </a:lnSpc>
                        <a:spcAft>
                          <a:spcPts val="0"/>
                        </a:spcAft>
                      </a:pPr>
                      <a:r>
                        <a:rPr lang="en-US" sz="1400">
                          <a:latin typeface="Times New Roman"/>
                          <a:ea typeface="Calibri"/>
                          <a:cs typeface="Arial"/>
                        </a:rPr>
                        <a:t>Osmosis</a:t>
                      </a:r>
                      <a:endParaRPr lang="en-US" sz="1100">
                        <a:latin typeface="Calibri"/>
                        <a:ea typeface="Calibri"/>
                        <a:cs typeface="Arial"/>
                      </a:endParaRPr>
                    </a:p>
                  </a:txBody>
                  <a:tcPr marL="68580" marR="68580" marT="0" marB="0"/>
                </a:tc>
              </a:tr>
              <a:tr h="927520">
                <a:tc>
                  <a:txBody>
                    <a:bodyPr/>
                    <a:lstStyle/>
                    <a:p>
                      <a:pPr algn="l" rtl="0">
                        <a:lnSpc>
                          <a:spcPct val="115000"/>
                        </a:lnSpc>
                        <a:spcAft>
                          <a:spcPts val="0"/>
                        </a:spcAft>
                      </a:pPr>
                      <a:r>
                        <a:rPr lang="en-US" sz="1400">
                          <a:latin typeface="Times New Roman"/>
                          <a:ea typeface="Calibri"/>
                          <a:cs typeface="Arial"/>
                        </a:rPr>
                        <a:t>flow of ions and molccules from high Concentrations to low coricrntrations with the aid of prolein carrier molecules in the membrane</a:t>
                      </a:r>
                      <a:endParaRPr lang="en-US" sz="1100">
                        <a:latin typeface="Calibri"/>
                        <a:ea typeface="Calibri"/>
                        <a:cs typeface="Arial"/>
                      </a:endParaRPr>
                    </a:p>
                  </a:txBody>
                  <a:tcPr marL="68580" marR="68580" marT="0" marB="0"/>
                </a:tc>
                <a:tc>
                  <a:txBody>
                    <a:bodyPr/>
                    <a:lstStyle/>
                    <a:p>
                      <a:pPr algn="l" rtl="0">
                        <a:lnSpc>
                          <a:spcPct val="115000"/>
                        </a:lnSpc>
                        <a:spcAft>
                          <a:spcPts val="0"/>
                        </a:spcAft>
                      </a:pPr>
                      <a:r>
                        <a:rPr lang="en-US" sz="1400">
                          <a:latin typeface="Times New Roman"/>
                          <a:ea typeface="Calibri"/>
                          <a:cs typeface="Arial"/>
                        </a:rPr>
                        <a:t>Facilitated diffusion</a:t>
                      </a:r>
                      <a:endParaRPr lang="en-US" sz="1100">
                        <a:latin typeface="Calibri"/>
                        <a:ea typeface="Calibri"/>
                        <a:cs typeface="Arial"/>
                      </a:endParaRPr>
                    </a:p>
                  </a:txBody>
                  <a:tcPr marL="68580" marR="68580" marT="0" marB="0"/>
                </a:tc>
              </a:tr>
              <a:tr h="927520">
                <a:tc>
                  <a:txBody>
                    <a:bodyPr/>
                    <a:lstStyle/>
                    <a:p>
                      <a:pPr algn="l" rtl="0">
                        <a:lnSpc>
                          <a:spcPct val="115000"/>
                        </a:lnSpc>
                        <a:spcAft>
                          <a:spcPts val="0"/>
                        </a:spcAft>
                      </a:pPr>
                      <a:r>
                        <a:rPr lang="en-US" sz="1400">
                          <a:latin typeface="Times New Roman"/>
                          <a:ea typeface="Calibri"/>
                          <a:cs typeface="Arial"/>
                        </a:rPr>
                        <a:t>Transport of molecules from regions </a:t>
                      </a:r>
                      <a:r>
                        <a:rPr lang="en-US" sz="1400" b="1">
                          <a:latin typeface="Times New Roman"/>
                          <a:ea typeface="Calibri"/>
                          <a:cs typeface="Arial"/>
                        </a:rPr>
                        <a:t>of </a:t>
                      </a:r>
                      <a:r>
                        <a:rPr lang="en-US" sz="1400">
                          <a:latin typeface="Times New Roman"/>
                          <a:ea typeface="Calibri"/>
                          <a:cs typeface="Arial"/>
                        </a:rPr>
                        <a:t>low concentration to regions of high concentration with the aid</a:t>
                      </a:r>
                      <a:endParaRPr lang="en-US" sz="1100">
                        <a:latin typeface="Calibri"/>
                        <a:ea typeface="Calibri"/>
                        <a:cs typeface="Arial"/>
                      </a:endParaRPr>
                    </a:p>
                    <a:p>
                      <a:pPr algn="l" rtl="0">
                        <a:lnSpc>
                          <a:spcPct val="115000"/>
                        </a:lnSpc>
                        <a:spcAft>
                          <a:spcPts val="0"/>
                        </a:spcAft>
                      </a:pPr>
                      <a:r>
                        <a:rPr lang="en-US" sz="1400">
                          <a:latin typeface="Times New Roman"/>
                          <a:ea typeface="Calibri"/>
                          <a:cs typeface="Arial"/>
                        </a:rPr>
                        <a:t>of transport proteins in the cell membrane and ATP</a:t>
                      </a:r>
                      <a:endParaRPr lang="en-US" sz="1100">
                        <a:latin typeface="Calibri"/>
                        <a:ea typeface="Calibri"/>
                        <a:cs typeface="Arial"/>
                      </a:endParaRPr>
                    </a:p>
                  </a:txBody>
                  <a:tcPr marL="68580" marR="68580" marT="0" marB="0"/>
                </a:tc>
                <a:tc>
                  <a:txBody>
                    <a:bodyPr/>
                    <a:lstStyle/>
                    <a:p>
                      <a:pPr algn="l" rtl="0">
                        <a:lnSpc>
                          <a:spcPct val="115000"/>
                        </a:lnSpc>
                        <a:spcAft>
                          <a:spcPts val="0"/>
                        </a:spcAft>
                      </a:pPr>
                      <a:r>
                        <a:rPr lang="en-US" sz="1400">
                          <a:latin typeface="Times New Roman"/>
                          <a:ea typeface="Calibri"/>
                          <a:cs typeface="Arial"/>
                        </a:rPr>
                        <a:t>Active transport</a:t>
                      </a:r>
                      <a:endParaRPr lang="en-US" sz="1100">
                        <a:latin typeface="Calibri"/>
                        <a:ea typeface="Calibri"/>
                        <a:cs typeface="Arial"/>
                      </a:endParaRPr>
                    </a:p>
                  </a:txBody>
                  <a:tcPr marL="68580" marR="68580" marT="0" marB="0"/>
                </a:tc>
              </a:tr>
              <a:tr h="927520">
                <a:tc>
                  <a:txBody>
                    <a:bodyPr/>
                    <a:lstStyle/>
                    <a:p>
                      <a:pPr algn="l" rtl="0">
                        <a:lnSpc>
                          <a:spcPct val="115000"/>
                        </a:lnSpc>
                        <a:spcAft>
                          <a:spcPts val="0"/>
                        </a:spcAft>
                      </a:pPr>
                      <a:r>
                        <a:rPr lang="en-US" sz="1400">
                          <a:latin typeface="Times New Roman"/>
                          <a:ea typeface="Calibri"/>
                          <a:cs typeface="Arial"/>
                        </a:rPr>
                        <a:t>Active incorporation of liquid and solid materials outside the cell by the plasma membrane, Materials are engulfed by the cell and become surrounded in a membrane.</a:t>
                      </a:r>
                      <a:endParaRPr lang="en-US" sz="1100">
                        <a:latin typeface="Calibri"/>
                        <a:ea typeface="Calibri"/>
                        <a:cs typeface="Arial"/>
                      </a:endParaRPr>
                    </a:p>
                  </a:txBody>
                  <a:tcPr marL="68580" marR="68580" marT="0" marB="0"/>
                </a:tc>
                <a:tc>
                  <a:txBody>
                    <a:bodyPr/>
                    <a:lstStyle/>
                    <a:p>
                      <a:pPr algn="l" rtl="0">
                        <a:lnSpc>
                          <a:spcPct val="115000"/>
                        </a:lnSpc>
                        <a:spcAft>
                          <a:spcPts val="0"/>
                        </a:spcAft>
                      </a:pPr>
                      <a:r>
                        <a:rPr lang="en-US" sz="1400">
                          <a:latin typeface="Times New Roman"/>
                          <a:ea typeface="Calibri"/>
                          <a:cs typeface="Arial"/>
                        </a:rPr>
                        <a:t> Endocytosis</a:t>
                      </a:r>
                      <a:endParaRPr lang="en-US" sz="1100">
                        <a:latin typeface="Calibri"/>
                        <a:ea typeface="Calibri"/>
                        <a:cs typeface="Arial"/>
                      </a:endParaRPr>
                    </a:p>
                  </a:txBody>
                  <a:tcPr marL="68580" marR="68580" marT="0" marB="0"/>
                </a:tc>
              </a:tr>
              <a:tr h="467281">
                <a:tc>
                  <a:txBody>
                    <a:bodyPr/>
                    <a:lstStyle/>
                    <a:p>
                      <a:pPr algn="l" rtl="0">
                        <a:lnSpc>
                          <a:spcPct val="115000"/>
                        </a:lnSpc>
                        <a:spcAft>
                          <a:spcPts val="0"/>
                        </a:spcAft>
                      </a:pPr>
                      <a:r>
                        <a:rPr lang="en-US" sz="1400" dirty="0">
                          <a:latin typeface="Times New Roman"/>
                          <a:ea typeface="Calibri"/>
                          <a:cs typeface="Arial"/>
                        </a:rPr>
                        <a:t>Release of materials packaged in </a:t>
                      </a:r>
                      <a:r>
                        <a:rPr lang="en-US" sz="1400" dirty="0" err="1">
                          <a:latin typeface="Times New Roman"/>
                          <a:ea typeface="Calibri"/>
                          <a:cs typeface="Arial"/>
                        </a:rPr>
                        <a:t>secretory</a:t>
                      </a:r>
                      <a:r>
                        <a:rPr lang="en-US" sz="1400" dirty="0">
                          <a:latin typeface="Times New Roman"/>
                          <a:ea typeface="Calibri"/>
                          <a:cs typeface="Arial"/>
                        </a:rPr>
                        <a:t> vesicles</a:t>
                      </a:r>
                      <a:endParaRPr lang="en-US" sz="1100" dirty="0">
                        <a:latin typeface="Calibri"/>
                        <a:ea typeface="Calibri"/>
                        <a:cs typeface="Arial"/>
                      </a:endParaRPr>
                    </a:p>
                  </a:txBody>
                  <a:tcPr marL="68580" marR="68580" marT="0" marB="0"/>
                </a:tc>
                <a:tc>
                  <a:txBody>
                    <a:bodyPr/>
                    <a:lstStyle/>
                    <a:p>
                      <a:pPr algn="l" rtl="0">
                        <a:lnSpc>
                          <a:spcPct val="115000"/>
                        </a:lnSpc>
                        <a:spcAft>
                          <a:spcPts val="0"/>
                        </a:spcAft>
                      </a:pPr>
                      <a:r>
                        <a:rPr lang="en-US" sz="1400" dirty="0" err="1">
                          <a:latin typeface="Times New Roman"/>
                          <a:ea typeface="Calibri"/>
                          <a:cs typeface="Arial"/>
                        </a:rPr>
                        <a:t>Exocytosis</a:t>
                      </a:r>
                      <a:endParaRPr lang="en-US" sz="1100" dirty="0">
                        <a:latin typeface="Calibri"/>
                        <a:ea typeface="Calibri"/>
                        <a:cs typeface="Arial"/>
                      </a:endParaRPr>
                    </a:p>
                  </a:txBody>
                  <a:tcPr marL="68580" marR="68580" marT="0" marB="0"/>
                </a:tc>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smtClean="0"/>
              <a:t>    </a:t>
            </a:r>
            <a:endParaRPr lang="ar-IQ" dirty="0"/>
          </a:p>
        </p:txBody>
      </p:sp>
      <p:sp>
        <p:nvSpPr>
          <p:cNvPr id="3" name="عنصر نائب للمحتوى 2"/>
          <p:cNvSpPr>
            <a:spLocks noGrp="1"/>
          </p:cNvSpPr>
          <p:nvPr>
            <p:ph idx="1"/>
          </p:nvPr>
        </p:nvSpPr>
        <p:spPr>
          <a:xfrm>
            <a:off x="285720" y="357166"/>
            <a:ext cx="8501122" cy="6143667"/>
          </a:xfrm>
        </p:spPr>
        <p:txBody>
          <a:bodyPr>
            <a:normAutofit lnSpcReduction="10000"/>
          </a:bodyPr>
          <a:lstStyle/>
          <a:p>
            <a:pPr rtl="0">
              <a:buNone/>
            </a:pPr>
            <a:r>
              <a:rPr lang="ar-IQ" sz="4800" dirty="0" smtClean="0">
                <a:cs typeface="+mj-cs"/>
              </a:rPr>
              <a:t> </a:t>
            </a:r>
          </a:p>
          <a:p>
            <a:pPr algn="l" rtl="0">
              <a:buNone/>
            </a:pPr>
            <a:endParaRPr lang="en-US" sz="4800" b="1" u="sng" dirty="0" smtClean="0">
              <a:cs typeface="+mj-cs"/>
            </a:endParaRPr>
          </a:p>
          <a:p>
            <a:pPr algn="l" rtl="0">
              <a:buNone/>
            </a:pPr>
            <a:r>
              <a:rPr lang="en-US" sz="4800" b="1" dirty="0" smtClean="0">
                <a:cs typeface="+mj-cs"/>
              </a:rPr>
              <a:t>             </a:t>
            </a:r>
          </a:p>
          <a:p>
            <a:pPr algn="l" rtl="0">
              <a:buNone/>
            </a:pPr>
            <a:r>
              <a:rPr lang="en-US" sz="4800" b="1" dirty="0" smtClean="0">
                <a:cs typeface="+mj-cs"/>
              </a:rPr>
              <a:t> </a:t>
            </a:r>
          </a:p>
          <a:p>
            <a:pPr algn="l" rtl="0">
              <a:buNone/>
            </a:pPr>
            <a:r>
              <a:rPr lang="en-US" sz="4800" b="1" dirty="0" smtClean="0">
                <a:cs typeface="+mj-cs"/>
              </a:rPr>
              <a:t>  </a:t>
            </a:r>
            <a:r>
              <a:rPr lang="en-US" sz="6000" b="1" u="sng" dirty="0" smtClean="0">
                <a:cs typeface="+mj-cs"/>
              </a:rPr>
              <a:t> Nutrition                                  </a:t>
            </a:r>
            <a:r>
              <a:rPr lang="en-US" sz="6000" b="1" dirty="0" smtClean="0">
                <a:cs typeface="+mj-cs"/>
              </a:rPr>
              <a:t>      </a:t>
            </a:r>
            <a:endParaRPr lang="en-US" sz="4800" b="1" dirty="0" smtClean="0">
              <a:cs typeface="+mj-cs"/>
            </a:endParaRPr>
          </a:p>
          <a:p>
            <a:pPr algn="l" rtl="0">
              <a:buNone/>
            </a:pPr>
            <a:r>
              <a:rPr lang="en-US" sz="4800" b="1" dirty="0" smtClean="0">
                <a:cs typeface="+mj-cs"/>
              </a:rPr>
              <a:t>Nutrition: You are what you eat</a:t>
            </a:r>
            <a:endParaRPr lang="en-US" sz="4800" dirty="0" smtClean="0">
              <a:cs typeface="+mj-cs"/>
            </a:endParaRPr>
          </a:p>
          <a:p>
            <a:pPr>
              <a:buNone/>
            </a:pPr>
            <a:r>
              <a:rPr lang="ar-IQ" sz="4800" dirty="0" smtClean="0"/>
              <a:t> </a:t>
            </a:r>
            <a:endParaRPr lang="ar-IQ" sz="4800" dirty="0"/>
          </a:p>
        </p:txBody>
      </p:sp>
      <p:pic>
        <p:nvPicPr>
          <p:cNvPr id="4" name="صورة 3"/>
          <p:cNvPicPr/>
          <p:nvPr/>
        </p:nvPicPr>
        <p:blipFill>
          <a:blip r:embed="rId2" cstate="print"/>
          <a:srcRect/>
          <a:stretch>
            <a:fillRect/>
          </a:stretch>
        </p:blipFill>
        <p:spPr bwMode="auto">
          <a:xfrm>
            <a:off x="3786182" y="428604"/>
            <a:ext cx="4357718" cy="41434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285728"/>
            <a:ext cx="8401080" cy="6072230"/>
          </a:xfrm>
        </p:spPr>
        <p:txBody>
          <a:bodyPr>
            <a:normAutofit fontScale="92500" lnSpcReduction="20000"/>
          </a:bodyPr>
          <a:lstStyle/>
          <a:p>
            <a:pPr algn="l" rtl="0">
              <a:buNone/>
            </a:pPr>
            <a:r>
              <a:rPr lang="en-US" sz="3500" dirty="0" smtClean="0"/>
              <a:t>  Nutrition: Some people eat to live, but many others seem to live to eat. food probably occupies a central part of your life. Nutrition is the interaction between an organism and its food. Because nearly all nutrients enter the body through the digestive system.</a:t>
            </a:r>
          </a:p>
          <a:p>
            <a:pPr algn="l" rtl="0">
              <a:buNone/>
            </a:pPr>
            <a:r>
              <a:rPr lang="en-US" sz="3500" dirty="0" smtClean="0"/>
              <a:t>The nutrients we need to survive and prosper physically and mentally can be divided into</a:t>
            </a:r>
          </a:p>
          <a:p>
            <a:pPr algn="l" rtl="0">
              <a:buNone/>
            </a:pPr>
            <a:r>
              <a:rPr lang="en-US" sz="3500" dirty="0" smtClean="0"/>
              <a:t> </a:t>
            </a:r>
            <a:r>
              <a:rPr lang="en-US" sz="3500" b="1" dirty="0" smtClean="0"/>
              <a:t>two </a:t>
            </a:r>
            <a:r>
              <a:rPr lang="en-US" sz="3500" dirty="0" smtClean="0"/>
              <a:t>broad categories:</a:t>
            </a:r>
          </a:p>
          <a:p>
            <a:pPr lvl="0" algn="l" rtl="0">
              <a:buNone/>
            </a:pPr>
            <a:r>
              <a:rPr lang="en-US" sz="3500" dirty="0" smtClean="0"/>
              <a:t>1-macronutrients such as  water, amino acid ,protein  ,lipid and carbohydrates  </a:t>
            </a:r>
          </a:p>
          <a:p>
            <a:pPr lvl="0" algn="l" rtl="0">
              <a:buNone/>
            </a:pPr>
            <a:r>
              <a:rPr lang="en-US" sz="3500" dirty="0" smtClean="0"/>
              <a:t>2-micronutrients   such as vitamin  and minerals</a:t>
            </a:r>
          </a:p>
          <a:p>
            <a:pPr algn="l">
              <a:buNone/>
            </a:pPr>
            <a:r>
              <a:rPr lang="en-US" dirty="0" smtClean="0"/>
              <a:t> </a:t>
            </a:r>
            <a:endParaRPr lang="ar-IQ"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357166"/>
            <a:ext cx="8229600" cy="5768997"/>
          </a:xfrm>
        </p:spPr>
        <p:txBody>
          <a:bodyPr/>
          <a:lstStyle/>
          <a:p>
            <a:pPr>
              <a:buNone/>
            </a:pPr>
            <a:r>
              <a:rPr lang="en-US" dirty="0" smtClean="0"/>
              <a:t>All living organisms share some basic characteristics:</a:t>
            </a:r>
          </a:p>
          <a:p>
            <a:pPr>
              <a:buNone/>
            </a:pPr>
            <a:r>
              <a:rPr lang="en-US" b="1" dirty="0" smtClean="0"/>
              <a:t>     </a:t>
            </a:r>
            <a:r>
              <a:rPr lang="en-US" sz="4000" dirty="0" smtClean="0"/>
              <a:t> 1</a:t>
            </a:r>
            <a:r>
              <a:rPr lang="en-US" dirty="0" smtClean="0"/>
              <a:t>. </a:t>
            </a:r>
            <a:r>
              <a:rPr lang="en-US" b="1" dirty="0" smtClean="0"/>
              <a:t>Order:</a:t>
            </a:r>
            <a:r>
              <a:rPr lang="ar-IQ" dirty="0" smtClean="0"/>
              <a:t>  </a:t>
            </a:r>
            <a:r>
              <a:rPr lang="en-US" dirty="0" smtClean="0"/>
              <a:t>          </a:t>
            </a:r>
          </a:p>
          <a:p>
            <a:pPr algn="ctr">
              <a:buNone/>
            </a:pPr>
            <a:r>
              <a:rPr lang="en-US" dirty="0" smtClean="0"/>
              <a:t>  a) An organism is highly ordered with cells,   tissues, organs, etc  </a:t>
            </a:r>
          </a:p>
          <a:p>
            <a:pPr algn="ctr">
              <a:buNone/>
            </a:pPr>
            <a:r>
              <a:rPr lang="en-US" dirty="0" smtClean="0"/>
              <a:t>   b) The biosphere is highly ordered in terms of  the lower levels.</a:t>
            </a:r>
          </a:p>
          <a:p>
            <a:pPr algn="ctr">
              <a:buNone/>
            </a:pPr>
            <a:r>
              <a:rPr lang="en-US" dirty="0" smtClean="0"/>
              <a:t>  c) Individual structures, like compound eyes,               show distinct organization.</a:t>
            </a:r>
          </a:p>
          <a:p>
            <a:pPr>
              <a:buNone/>
            </a:pPr>
            <a:r>
              <a:rPr lang="en-US" dirty="0" smtClean="0"/>
              <a:t>   </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214290"/>
            <a:ext cx="8229600" cy="6286544"/>
          </a:xfrm>
        </p:spPr>
        <p:txBody>
          <a:bodyPr>
            <a:normAutofit lnSpcReduction="10000"/>
          </a:bodyPr>
          <a:lstStyle/>
          <a:p>
            <a:pPr algn="l" rtl="0">
              <a:buNone/>
            </a:pPr>
            <a:r>
              <a:rPr lang="en-US" sz="3600" dirty="0" smtClean="0"/>
              <a:t>Before going  into more detail about  the individual nutrients we can summarize  their functions as follows:</a:t>
            </a:r>
          </a:p>
          <a:p>
            <a:pPr algn="l" rtl="0">
              <a:buNone/>
            </a:pPr>
            <a:r>
              <a:rPr lang="en-US" sz="3600" dirty="0" smtClean="0"/>
              <a:t>1-Carbohydrates : such as sugars  starch , supply energy  . Carbohydrates are a group of organic compounds. It includes such well-known examples as table sugar (sucrose),</a:t>
            </a:r>
          </a:p>
          <a:p>
            <a:pPr algn="l">
              <a:buNone/>
            </a:pPr>
            <a:r>
              <a:rPr lang="en-US" sz="3600" dirty="0" smtClean="0"/>
              <a:t>blood sugar (glucose), and starch. Carbohydrates consist primarily of carbon, oxygen, and hydrogen</a:t>
            </a:r>
            <a:r>
              <a:rPr lang="en-US" dirty="0" smtClean="0"/>
              <a:t>. </a:t>
            </a:r>
            <a:endParaRPr lang="ar-IQ"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28596" y="357166"/>
            <a:ext cx="8501122" cy="6215106"/>
          </a:xfrm>
        </p:spPr>
        <p:txBody>
          <a:bodyPr>
            <a:normAutofit fontScale="92500" lnSpcReduction="10000"/>
          </a:bodyPr>
          <a:lstStyle/>
          <a:p>
            <a:pPr algn="l" rtl="0"/>
            <a:r>
              <a:rPr lang="en-US" dirty="0" smtClean="0"/>
              <a:t>  Carbohydrates belong to three broad groups: </a:t>
            </a:r>
          </a:p>
          <a:p>
            <a:pPr algn="l">
              <a:buNone/>
            </a:pPr>
            <a:r>
              <a:rPr lang="en-US" dirty="0" smtClean="0"/>
              <a:t>1-</a:t>
            </a:r>
            <a:r>
              <a:rPr lang="en-US" b="1" dirty="0" smtClean="0"/>
              <a:t>Monosaccharides </a:t>
            </a:r>
            <a:r>
              <a:rPr lang="en-US" dirty="0" smtClean="0"/>
              <a:t>:(simple sugars)with five carbons(</a:t>
            </a:r>
            <a:r>
              <a:rPr lang="en-US" dirty="0" err="1" smtClean="0"/>
              <a:t>pentoses</a:t>
            </a:r>
            <a:r>
              <a:rPr lang="en-US" dirty="0" smtClean="0"/>
              <a:t> like ribose )and with six carbons( </a:t>
            </a:r>
            <a:r>
              <a:rPr lang="en-US" dirty="0" err="1" smtClean="0"/>
              <a:t>hexoses</a:t>
            </a:r>
            <a:r>
              <a:rPr lang="en-US" dirty="0" smtClean="0"/>
              <a:t> like  glucose ,fructose ). The chemical formula for glucose is C</a:t>
            </a:r>
            <a:r>
              <a:rPr lang="en-US" baseline="-25000" dirty="0" smtClean="0"/>
              <a:t>6</a:t>
            </a:r>
            <a:r>
              <a:rPr lang="en-US" dirty="0" smtClean="0"/>
              <a:t>H</a:t>
            </a:r>
            <a:r>
              <a:rPr lang="en-US" baseline="-25000" dirty="0" smtClean="0"/>
              <a:t>12</a:t>
            </a:r>
            <a:r>
              <a:rPr lang="en-US" dirty="0" smtClean="0"/>
              <a:t>O</a:t>
            </a:r>
            <a:r>
              <a:rPr lang="en-US" baseline="-25000" dirty="0" smtClean="0"/>
              <a:t>6</a:t>
            </a:r>
            <a:r>
              <a:rPr lang="en-US" dirty="0" smtClean="0"/>
              <a:t>. In humans, glucose is an important source of energy. During cellular respiration, energy is released from glucose, and that energy is used to help make adenosine </a:t>
            </a:r>
            <a:r>
              <a:rPr lang="en-US" dirty="0" err="1" smtClean="0"/>
              <a:t>triphosphate</a:t>
            </a:r>
            <a:r>
              <a:rPr lang="en-US" dirty="0" smtClean="0"/>
              <a:t> (ATP). </a:t>
            </a:r>
            <a:r>
              <a:rPr lang="en-US" dirty="0" err="1" smtClean="0"/>
              <a:t>Galactose</a:t>
            </a:r>
            <a:r>
              <a:rPr lang="en-US" dirty="0" smtClean="0"/>
              <a:t> (part of lactose, or milk sugar) and fructose (found in sucrose, in fruit) are other common </a:t>
            </a:r>
            <a:r>
              <a:rPr lang="en-US" dirty="0" err="1" smtClean="0"/>
              <a:t>monosaccharides</a:t>
            </a:r>
            <a:r>
              <a:rPr lang="en-US" dirty="0" smtClean="0"/>
              <a:t>. Although glucose, </a:t>
            </a:r>
            <a:r>
              <a:rPr lang="en-US" dirty="0" err="1" smtClean="0"/>
              <a:t>galactose</a:t>
            </a:r>
            <a:r>
              <a:rPr lang="en-US" dirty="0" smtClean="0"/>
              <a:t>, and fructose all have the same chemical formula (C</a:t>
            </a:r>
            <a:r>
              <a:rPr lang="en-US" baseline="-25000" dirty="0" smtClean="0"/>
              <a:t>6</a:t>
            </a:r>
            <a:r>
              <a:rPr lang="en-US" dirty="0" smtClean="0"/>
              <a:t>H</a:t>
            </a:r>
            <a:r>
              <a:rPr lang="en-US" baseline="-25000" dirty="0" smtClean="0"/>
              <a:t>12</a:t>
            </a:r>
            <a:r>
              <a:rPr lang="en-US" dirty="0" smtClean="0"/>
              <a:t>O</a:t>
            </a:r>
            <a:r>
              <a:rPr lang="en-US" baseline="-25000" dirty="0" smtClean="0"/>
              <a:t>6</a:t>
            </a:r>
            <a:r>
              <a:rPr lang="en-US" dirty="0" smtClean="0"/>
              <a:t>), they differ structurally and chemically </a:t>
            </a:r>
            <a:endParaRPr lang="ar-IQ"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357166"/>
            <a:ext cx="8472518" cy="6072230"/>
          </a:xfrm>
        </p:spPr>
        <p:txBody>
          <a:bodyPr>
            <a:normAutofit fontScale="92500"/>
          </a:bodyPr>
          <a:lstStyle/>
          <a:p>
            <a:pPr algn="l">
              <a:buNone/>
            </a:pPr>
            <a:r>
              <a:rPr lang="en-US" dirty="0" smtClean="0"/>
              <a:t>    2-</a:t>
            </a:r>
            <a:r>
              <a:rPr lang="en-US" b="1" dirty="0" smtClean="0"/>
              <a:t>Disaccharides</a:t>
            </a:r>
            <a:r>
              <a:rPr lang="en-US" dirty="0" smtClean="0"/>
              <a:t> (double sugars  ) sucrose from  sugar  beet or sugar cane.  Sucrose is formed when a monomer of glucose and a monomer of fructose are joined in a dehydration reaction to form a </a:t>
            </a:r>
            <a:r>
              <a:rPr lang="en-US" dirty="0" err="1" smtClean="0"/>
              <a:t>glycosidic</a:t>
            </a:r>
            <a:r>
              <a:rPr lang="en-US" dirty="0" smtClean="0"/>
              <a:t> bond. Common disaccharides include lactose, maltose, and sucrose. Lactose is a disaccharide consisting of the monomers glucose and </a:t>
            </a:r>
            <a:r>
              <a:rPr lang="en-US" dirty="0" err="1" smtClean="0"/>
              <a:t>galactose</a:t>
            </a:r>
            <a:r>
              <a:rPr lang="en-US" dirty="0" smtClean="0"/>
              <a:t>. It is found naturally in milk. Maltose, or malt sugar, is a disaccharide formed by a dehydration reaction between two glucose molecules. The most common disaccharide is sucrose, or table sugar, which is composed of the monomers glucose and fructose</a:t>
            </a:r>
            <a:endParaRPr lang="ar-IQ"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571472" y="285728"/>
            <a:ext cx="8358246" cy="6572272"/>
          </a:xfrm>
        </p:spPr>
        <p:txBody>
          <a:bodyPr>
            <a:noAutofit/>
          </a:bodyPr>
          <a:lstStyle/>
          <a:p>
            <a:pPr algn="l" rtl="0">
              <a:buNone/>
            </a:pPr>
            <a:r>
              <a:rPr lang="en-US" sz="2800" dirty="0" smtClean="0"/>
              <a:t> 3-</a:t>
            </a:r>
            <a:r>
              <a:rPr lang="en-US" sz="2800" b="1" dirty="0" smtClean="0"/>
              <a:t>Polysaccharides </a:t>
            </a:r>
            <a:r>
              <a:rPr lang="en-US" sz="2800" dirty="0" smtClean="0"/>
              <a:t>(multiple  sugars ) Starch  found in seed ,tubers and roots</a:t>
            </a:r>
          </a:p>
          <a:p>
            <a:pPr algn="l" rtl="0">
              <a:buNone/>
            </a:pPr>
            <a:r>
              <a:rPr lang="en-US" sz="2800" dirty="0" smtClean="0"/>
              <a:t> Cellulose  found in plant cell walls . Glycogen (animal  starch ) found in liver and muscle. Glycogen is an important component in the homeostatic mechanism that controls blood sugar (glucose) levels . In between meals, though, blood glucose levels tend to fall as cells use up circulating glucose molecules to make energy. To prevent glucose levels from falling below a certain level, the pancreas releases a hormone called glucagon,</a:t>
            </a:r>
            <a:r>
              <a:rPr lang="en-US" sz="2800" b="1" i="1" dirty="0" smtClean="0"/>
              <a:t> </a:t>
            </a:r>
            <a:r>
              <a:rPr lang="en-US" sz="2800" dirty="0" smtClean="0"/>
              <a:t>which stimulates glycogen breakdown in the liver. As glycogen is broken down, glucose is released into the bloodstream, thus maintaining normal blood sugar levels and keeping us from</a:t>
            </a:r>
            <a:r>
              <a:rPr lang="en-US" sz="2800" b="1" dirty="0" smtClean="0"/>
              <a:t> </a:t>
            </a:r>
            <a:r>
              <a:rPr lang="en-US" sz="2800" dirty="0" smtClean="0"/>
              <a:t>fainting</a:t>
            </a:r>
          </a:p>
          <a:p>
            <a:pPr algn="l">
              <a:buNone/>
            </a:pPr>
            <a:r>
              <a:rPr lang="en-US" sz="2800" dirty="0" smtClean="0"/>
              <a:t>  </a:t>
            </a:r>
            <a:endParaRPr lang="ar-IQ" sz="28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285728"/>
            <a:ext cx="8229600" cy="5840435"/>
          </a:xfrm>
        </p:spPr>
        <p:txBody>
          <a:bodyPr/>
          <a:lstStyle/>
          <a:p>
            <a:pPr algn="l" rtl="0">
              <a:buNone/>
            </a:pPr>
            <a:r>
              <a:rPr lang="en-US" sz="4000" b="1" u="sng" dirty="0" smtClean="0">
                <a:cs typeface="+mj-cs"/>
              </a:rPr>
              <a:t>Lipids(Fats )</a:t>
            </a:r>
            <a:endParaRPr lang="en-US" sz="4000" dirty="0" smtClean="0">
              <a:cs typeface="+mj-cs"/>
            </a:endParaRPr>
          </a:p>
          <a:p>
            <a:pPr algn="l">
              <a:buNone/>
            </a:pPr>
            <a:r>
              <a:rPr lang="en-US" sz="4000" dirty="0" smtClean="0">
                <a:cs typeface="+mj-cs"/>
              </a:rPr>
              <a:t>The most familiar lipids are those found in fats and </a:t>
            </a:r>
            <a:r>
              <a:rPr lang="en-US" sz="4000" dirty="0" err="1" smtClean="0">
                <a:cs typeface="+mj-cs"/>
              </a:rPr>
              <a:t>oils.</a:t>
            </a:r>
            <a:r>
              <a:rPr lang="en-US" sz="4000" b="1" dirty="0" err="1" smtClean="0">
                <a:cs typeface="+mj-cs"/>
              </a:rPr>
              <a:t>Fats</a:t>
            </a:r>
            <a:r>
              <a:rPr lang="en-US" sz="4000" b="1" dirty="0" smtClean="0">
                <a:cs typeface="+mj-cs"/>
              </a:rPr>
              <a:t>, </a:t>
            </a:r>
            <a:r>
              <a:rPr lang="en-US" sz="4000" dirty="0" smtClean="0">
                <a:cs typeface="+mj-cs"/>
              </a:rPr>
              <a:t>which are usually of animal origin (e.g., lard and butter) and some plant origin are solid at room temperature. </a:t>
            </a:r>
            <a:r>
              <a:rPr lang="en-US" sz="4000" b="1" dirty="0" smtClean="0">
                <a:cs typeface="+mj-cs"/>
              </a:rPr>
              <a:t>Oils, </a:t>
            </a:r>
            <a:r>
              <a:rPr lang="en-US" sz="4000" dirty="0" smtClean="0">
                <a:cs typeface="+mj-cs"/>
              </a:rPr>
              <a:t>which are usually of plant origin (e.g., corn oil and soybean oil), are liquid at room temperature</a:t>
            </a:r>
            <a:r>
              <a:rPr lang="en-US" dirty="0" smtClean="0"/>
              <a:t>   </a:t>
            </a:r>
            <a:endParaRPr lang="ar-IQ"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285728"/>
            <a:ext cx="8229600" cy="5840435"/>
          </a:xfrm>
        </p:spPr>
        <p:txBody>
          <a:bodyPr/>
          <a:lstStyle/>
          <a:p>
            <a:pPr algn="l">
              <a:buNone/>
            </a:pPr>
            <a:r>
              <a:rPr lang="en-US" dirty="0" smtClean="0"/>
              <a:t> </a:t>
            </a:r>
            <a:r>
              <a:rPr lang="en-US" sz="4000" dirty="0" smtClean="0">
                <a:cs typeface="+mj-cs"/>
              </a:rPr>
              <a:t>Lipids : Essential cell components  and energy sources. Lipids are diverse and contain long chains of carbon atoms and are insoluble in water. Specialized lipids can be synthesized by some animals, others require essential fatty acids</a:t>
            </a:r>
            <a:r>
              <a:rPr lang="en-US" sz="4000" b="1" dirty="0" smtClean="0">
                <a:cs typeface="+mj-cs"/>
              </a:rPr>
              <a:t> </a:t>
            </a:r>
            <a:r>
              <a:rPr lang="en-US" sz="4000" dirty="0" smtClean="0">
                <a:cs typeface="+mj-cs"/>
              </a:rPr>
              <a:t>(lipid building blocks) from their food</a:t>
            </a:r>
          </a:p>
          <a:p>
            <a:pPr algn="l">
              <a:buNone/>
            </a:pPr>
            <a:r>
              <a:rPr lang="en-US" sz="4000" dirty="0" smtClean="0">
                <a:cs typeface="+mj-cs"/>
              </a:rPr>
              <a:t> </a:t>
            </a:r>
            <a:r>
              <a:rPr lang="en-US" dirty="0" smtClean="0"/>
              <a:t> </a:t>
            </a:r>
            <a:endParaRPr lang="ar-IQ"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285728"/>
            <a:ext cx="8229600" cy="5840435"/>
          </a:xfrm>
        </p:spPr>
        <p:txBody>
          <a:bodyPr/>
          <a:lstStyle/>
          <a:p>
            <a:pPr algn="l">
              <a:buNone/>
            </a:pPr>
            <a:r>
              <a:rPr lang="en-US" dirty="0" smtClean="0"/>
              <a:t> </a:t>
            </a:r>
            <a:r>
              <a:rPr lang="en-US" sz="4000" dirty="0" smtClean="0">
                <a:cs typeface="+mj-cs"/>
              </a:rPr>
              <a:t>Lipids : Essential cell components  and energy sources. Lipids are diverse and contain long chains of carbon atoms and are insoluble in water. Specialized lipids can be synthesized by some animals, others require essential fatty acids</a:t>
            </a:r>
            <a:r>
              <a:rPr lang="en-US" sz="4000" b="1" dirty="0" smtClean="0">
                <a:cs typeface="+mj-cs"/>
              </a:rPr>
              <a:t> </a:t>
            </a:r>
            <a:r>
              <a:rPr lang="en-US" sz="4000" dirty="0" smtClean="0">
                <a:cs typeface="+mj-cs"/>
              </a:rPr>
              <a:t>(lipid building blocks) from their food</a:t>
            </a:r>
          </a:p>
          <a:p>
            <a:pPr algn="l">
              <a:buNone/>
            </a:pPr>
            <a:r>
              <a:rPr lang="en-US" sz="4000" dirty="0" smtClean="0">
                <a:cs typeface="+mj-cs"/>
              </a:rPr>
              <a:t> </a:t>
            </a:r>
            <a:r>
              <a:rPr lang="en-US" dirty="0" smtClean="0"/>
              <a:t> </a:t>
            </a:r>
            <a:endParaRPr lang="ar-IQ"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285728"/>
            <a:ext cx="8229600" cy="5840435"/>
          </a:xfrm>
        </p:spPr>
        <p:txBody>
          <a:bodyPr/>
          <a:lstStyle/>
          <a:p>
            <a:pPr algn="l" rtl="0">
              <a:buNone/>
            </a:pPr>
            <a:r>
              <a:rPr lang="en-US" dirty="0" smtClean="0"/>
              <a:t> </a:t>
            </a:r>
            <a:r>
              <a:rPr lang="en-US" sz="3600" dirty="0" smtClean="0"/>
              <a:t>Three principal types of lipids</a:t>
            </a:r>
          </a:p>
          <a:p>
            <a:pPr algn="l" rtl="0">
              <a:buNone/>
            </a:pPr>
            <a:r>
              <a:rPr lang="en-US" sz="3600" dirty="0" smtClean="0"/>
              <a:t>1- Triglycerides (fats used as an energy source)</a:t>
            </a:r>
          </a:p>
          <a:p>
            <a:pPr algn="l" rtl="0">
              <a:buNone/>
            </a:pPr>
            <a:r>
              <a:rPr lang="en-US" sz="3600" dirty="0" smtClean="0"/>
              <a:t>2- Phospholipids (component of cell membranes)</a:t>
            </a:r>
          </a:p>
          <a:p>
            <a:pPr algn="l">
              <a:buNone/>
            </a:pPr>
            <a:r>
              <a:rPr lang="en-US" sz="3600" dirty="0" smtClean="0"/>
              <a:t>3- Cholesterol (component of cell    membranes,      sex hormones, and used to synthesize bile  </a:t>
            </a:r>
            <a:endParaRPr lang="ar-IQ" sz="36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357166"/>
            <a:ext cx="8229600" cy="6500834"/>
          </a:xfrm>
        </p:spPr>
        <p:txBody>
          <a:bodyPr/>
          <a:lstStyle/>
          <a:p>
            <a:r>
              <a:rPr lang="en-US" dirty="0" smtClean="0"/>
              <a:t>  Fats are classified according to the ratio of hydrogen to carbon atoms in their fatty acids to  saturated  fats  and  unsaturated fats.</a:t>
            </a:r>
          </a:p>
          <a:p>
            <a:endParaRPr lang="ar-IQ" dirty="0"/>
          </a:p>
        </p:txBody>
      </p:sp>
      <p:graphicFrame>
        <p:nvGraphicFramePr>
          <p:cNvPr id="4" name="Table 3"/>
          <p:cNvGraphicFramePr>
            <a:graphicFrameLocks noGrp="1"/>
          </p:cNvGraphicFramePr>
          <p:nvPr/>
        </p:nvGraphicFramePr>
        <p:xfrm>
          <a:off x="571473" y="1857363"/>
          <a:ext cx="8286807" cy="4936451"/>
        </p:xfrm>
        <a:graphic>
          <a:graphicData uri="http://schemas.openxmlformats.org/drawingml/2006/table">
            <a:tbl>
              <a:tblPr rtl="1" firstRow="1" bandRow="1">
                <a:tableStyleId>{5C22544A-7EE6-4342-B048-85BDC9FD1C3A}</a:tableStyleId>
              </a:tblPr>
              <a:tblGrid>
                <a:gridCol w="4059388"/>
                <a:gridCol w="3780372"/>
                <a:gridCol w="447047"/>
              </a:tblGrid>
              <a:tr h="519899">
                <a:tc>
                  <a:txBody>
                    <a:bodyPr/>
                    <a:lstStyle/>
                    <a:p>
                      <a:pPr algn="l" rtl="0">
                        <a:lnSpc>
                          <a:spcPct val="115000"/>
                        </a:lnSpc>
                        <a:spcAft>
                          <a:spcPts val="0"/>
                        </a:spcAft>
                      </a:pPr>
                      <a:r>
                        <a:rPr lang="en-US" sz="2800" b="1" dirty="0">
                          <a:latin typeface="Times New Roman"/>
                          <a:ea typeface="Calibri"/>
                          <a:cs typeface="+mj-cs"/>
                        </a:rPr>
                        <a:t>unsaturated fats</a:t>
                      </a:r>
                      <a:endParaRPr lang="en-US" sz="2800" dirty="0">
                        <a:latin typeface="Calibri"/>
                        <a:ea typeface="Calibri"/>
                        <a:cs typeface="+mj-cs"/>
                      </a:endParaRPr>
                    </a:p>
                  </a:txBody>
                  <a:tcPr marL="68580" marR="68580" marT="0" marB="0"/>
                </a:tc>
                <a:tc>
                  <a:txBody>
                    <a:bodyPr/>
                    <a:lstStyle/>
                    <a:p>
                      <a:pPr marL="236220" algn="l" rtl="0">
                        <a:lnSpc>
                          <a:spcPct val="115000"/>
                        </a:lnSpc>
                        <a:spcAft>
                          <a:spcPts val="0"/>
                        </a:spcAft>
                      </a:pPr>
                      <a:r>
                        <a:rPr lang="en-US" sz="2800" b="1" dirty="0">
                          <a:latin typeface="Times New Roman"/>
                          <a:ea typeface="Calibri"/>
                          <a:cs typeface="+mj-cs"/>
                        </a:rPr>
                        <a:t>saturated fats  </a:t>
                      </a:r>
                      <a:endParaRPr lang="en-US" sz="2800" dirty="0">
                        <a:latin typeface="Calibri"/>
                        <a:ea typeface="Calibri"/>
                        <a:cs typeface="+mj-cs"/>
                      </a:endParaRPr>
                    </a:p>
                  </a:txBody>
                  <a:tcPr marL="68580" marR="68580" marT="0" marB="0"/>
                </a:tc>
                <a:tc>
                  <a:txBody>
                    <a:bodyPr/>
                    <a:lstStyle/>
                    <a:p>
                      <a:pPr rtl="1"/>
                      <a:endParaRPr lang="ar-IQ" sz="2800">
                        <a:cs typeface="+mj-cs"/>
                      </a:endParaRPr>
                    </a:p>
                  </a:txBody>
                  <a:tcPr/>
                </a:tc>
              </a:tr>
              <a:tr h="922160">
                <a:tc>
                  <a:txBody>
                    <a:bodyPr/>
                    <a:lstStyle/>
                    <a:p>
                      <a:pPr algn="l" rtl="0">
                        <a:lnSpc>
                          <a:spcPct val="115000"/>
                        </a:lnSpc>
                        <a:spcAft>
                          <a:spcPts val="0"/>
                        </a:spcAft>
                      </a:pPr>
                      <a:r>
                        <a:rPr lang="en-US" sz="2800">
                          <a:latin typeface="Times New Roman"/>
                          <a:ea typeface="Calibri"/>
                          <a:cs typeface="+mj-cs"/>
                        </a:rPr>
                        <a:t>liquid at room temperature</a:t>
                      </a:r>
                      <a:endParaRPr lang="en-US" sz="2800">
                        <a:latin typeface="Calibri"/>
                        <a:ea typeface="Calibri"/>
                        <a:cs typeface="+mj-cs"/>
                      </a:endParaRPr>
                    </a:p>
                  </a:txBody>
                  <a:tcPr marL="68580" marR="68580" marT="0" marB="0"/>
                </a:tc>
                <a:tc>
                  <a:txBody>
                    <a:bodyPr/>
                    <a:lstStyle/>
                    <a:p>
                      <a:pPr algn="l" rtl="0">
                        <a:lnSpc>
                          <a:spcPct val="115000"/>
                        </a:lnSpc>
                        <a:spcAft>
                          <a:spcPts val="0"/>
                        </a:spcAft>
                      </a:pPr>
                      <a:r>
                        <a:rPr lang="en-US" sz="2800" dirty="0">
                          <a:latin typeface="Times New Roman"/>
                          <a:ea typeface="Calibri"/>
                          <a:cs typeface="+mj-cs"/>
                        </a:rPr>
                        <a:t>solid  at room  temperature</a:t>
                      </a:r>
                      <a:endParaRPr lang="en-US" sz="2800" dirty="0">
                        <a:latin typeface="Calibri"/>
                        <a:ea typeface="Calibri"/>
                        <a:cs typeface="+mj-cs"/>
                      </a:endParaRPr>
                    </a:p>
                  </a:txBody>
                  <a:tcPr marL="68580" marR="68580" marT="0" marB="0"/>
                </a:tc>
                <a:tc>
                  <a:txBody>
                    <a:bodyPr/>
                    <a:lstStyle/>
                    <a:p>
                      <a:pPr algn="l" rtl="0">
                        <a:lnSpc>
                          <a:spcPct val="115000"/>
                        </a:lnSpc>
                        <a:spcAft>
                          <a:spcPts val="0"/>
                        </a:spcAft>
                      </a:pPr>
                      <a:r>
                        <a:rPr lang="en-US" sz="2800" dirty="0">
                          <a:latin typeface="Times New Roman"/>
                          <a:ea typeface="Calibri"/>
                          <a:cs typeface="+mj-cs"/>
                        </a:rPr>
                        <a:t>1-</a:t>
                      </a:r>
                      <a:endParaRPr lang="en-US" sz="2800" dirty="0">
                        <a:latin typeface="Calibri"/>
                        <a:ea typeface="Calibri"/>
                        <a:cs typeface="+mj-cs"/>
                      </a:endParaRPr>
                    </a:p>
                  </a:txBody>
                  <a:tcPr marL="68580" marR="68580" marT="0" marB="0"/>
                </a:tc>
              </a:tr>
              <a:tr h="856100">
                <a:tc>
                  <a:txBody>
                    <a:bodyPr/>
                    <a:lstStyle/>
                    <a:p>
                      <a:pPr algn="l" rtl="0">
                        <a:lnSpc>
                          <a:spcPct val="115000"/>
                        </a:lnSpc>
                        <a:spcAft>
                          <a:spcPts val="0"/>
                        </a:spcAft>
                      </a:pPr>
                      <a:r>
                        <a:rPr lang="en-US" sz="2800">
                          <a:latin typeface="Times New Roman"/>
                          <a:ea typeface="Calibri"/>
                          <a:cs typeface="+mj-cs"/>
                        </a:rPr>
                        <a:t>Oleic acid and leioleic acid</a:t>
                      </a:r>
                      <a:endParaRPr lang="en-US" sz="2800">
                        <a:latin typeface="Calibri"/>
                        <a:ea typeface="Calibri"/>
                        <a:cs typeface="+mj-cs"/>
                      </a:endParaRPr>
                    </a:p>
                  </a:txBody>
                  <a:tcPr marL="68580" marR="68580" marT="0" marB="0"/>
                </a:tc>
                <a:tc>
                  <a:txBody>
                    <a:bodyPr/>
                    <a:lstStyle/>
                    <a:p>
                      <a:pPr algn="l" rtl="0">
                        <a:lnSpc>
                          <a:spcPct val="115000"/>
                        </a:lnSpc>
                        <a:spcAft>
                          <a:spcPts val="0"/>
                        </a:spcAft>
                      </a:pPr>
                      <a:r>
                        <a:rPr lang="en-US" sz="2800" dirty="0" err="1">
                          <a:latin typeface="Times New Roman"/>
                          <a:ea typeface="Calibri"/>
                          <a:cs typeface="+mj-cs"/>
                        </a:rPr>
                        <a:t>Palmitic</a:t>
                      </a:r>
                      <a:r>
                        <a:rPr lang="en-US" sz="2800" dirty="0">
                          <a:latin typeface="Times New Roman"/>
                          <a:ea typeface="Calibri"/>
                          <a:cs typeface="+mj-cs"/>
                        </a:rPr>
                        <a:t> acid and </a:t>
                      </a:r>
                      <a:r>
                        <a:rPr lang="en-US" sz="2800" dirty="0" err="1">
                          <a:latin typeface="Times New Roman"/>
                          <a:ea typeface="Calibri"/>
                          <a:cs typeface="+mj-cs"/>
                        </a:rPr>
                        <a:t>stearic</a:t>
                      </a:r>
                      <a:r>
                        <a:rPr lang="en-US" sz="2800" dirty="0">
                          <a:latin typeface="Times New Roman"/>
                          <a:ea typeface="Calibri"/>
                          <a:cs typeface="+mj-cs"/>
                        </a:rPr>
                        <a:t> acid </a:t>
                      </a:r>
                      <a:endParaRPr lang="en-US" sz="2800" dirty="0">
                        <a:latin typeface="Calibri"/>
                        <a:ea typeface="Calibri"/>
                        <a:cs typeface="+mj-cs"/>
                      </a:endParaRPr>
                    </a:p>
                  </a:txBody>
                  <a:tcPr marL="68580" marR="68580" marT="0" marB="0"/>
                </a:tc>
                <a:tc>
                  <a:txBody>
                    <a:bodyPr/>
                    <a:lstStyle/>
                    <a:p>
                      <a:pPr algn="l" rtl="0">
                        <a:lnSpc>
                          <a:spcPct val="115000"/>
                        </a:lnSpc>
                        <a:spcAft>
                          <a:spcPts val="0"/>
                        </a:spcAft>
                      </a:pPr>
                      <a:r>
                        <a:rPr lang="en-US" sz="2800">
                          <a:latin typeface="Times New Roman"/>
                          <a:ea typeface="Calibri"/>
                          <a:cs typeface="+mj-cs"/>
                        </a:rPr>
                        <a:t>2-</a:t>
                      </a:r>
                      <a:endParaRPr lang="en-US" sz="2800">
                        <a:latin typeface="Calibri"/>
                        <a:ea typeface="Calibri"/>
                        <a:cs typeface="+mj-cs"/>
                      </a:endParaRPr>
                    </a:p>
                  </a:txBody>
                  <a:tcPr marL="68580" marR="68580" marT="0" marB="0"/>
                </a:tc>
              </a:tr>
              <a:tr h="2350690">
                <a:tc>
                  <a:txBody>
                    <a:bodyPr/>
                    <a:lstStyle/>
                    <a:p>
                      <a:pPr algn="l" rtl="0">
                        <a:lnSpc>
                          <a:spcPct val="115000"/>
                        </a:lnSpc>
                        <a:spcAft>
                          <a:spcPts val="0"/>
                        </a:spcAft>
                      </a:pPr>
                      <a:r>
                        <a:rPr lang="en-US" sz="2800" dirty="0">
                          <a:latin typeface="Times New Roman"/>
                          <a:ea typeface="Calibri"/>
                          <a:cs typeface="+mj-cs"/>
                        </a:rPr>
                        <a:t>Liquid vegetable oils and fish oils; contains   unsaturated acids </a:t>
                      </a:r>
                      <a:endParaRPr lang="en-US" sz="2800" dirty="0">
                        <a:latin typeface="Calibri"/>
                        <a:ea typeface="Calibri"/>
                        <a:cs typeface="+mj-cs"/>
                      </a:endParaRPr>
                    </a:p>
                  </a:txBody>
                  <a:tcPr marL="68580" marR="68580" marT="0" marB="0"/>
                </a:tc>
                <a:tc>
                  <a:txBody>
                    <a:bodyPr/>
                    <a:lstStyle/>
                    <a:p>
                      <a:pPr algn="l" rtl="0">
                        <a:lnSpc>
                          <a:spcPct val="115000"/>
                        </a:lnSpc>
                        <a:spcAft>
                          <a:spcPts val="0"/>
                        </a:spcAft>
                      </a:pPr>
                      <a:r>
                        <a:rPr lang="en-US" sz="2800" dirty="0">
                          <a:latin typeface="Times New Roman"/>
                          <a:ea typeface="Calibri"/>
                          <a:cs typeface="+mj-cs"/>
                        </a:rPr>
                        <a:t>Animal fats and coconut,</a:t>
                      </a:r>
                      <a:r>
                        <a:rPr lang="en-US" sz="2800" dirty="0">
                          <a:latin typeface="Calibri"/>
                          <a:ea typeface="Calibri"/>
                          <a:cs typeface="+mj-cs"/>
                        </a:rPr>
                        <a:t> </a:t>
                      </a:r>
                      <a:r>
                        <a:rPr lang="en-US" sz="2800" dirty="0">
                          <a:latin typeface="Times New Roman"/>
                          <a:ea typeface="Calibri"/>
                          <a:cs typeface="+mj-cs"/>
                        </a:rPr>
                        <a:t>parsley,</a:t>
                      </a:r>
                      <a:r>
                        <a:rPr lang="en-US" sz="2800" dirty="0">
                          <a:latin typeface="Calibri"/>
                          <a:ea typeface="Calibri"/>
                          <a:cs typeface="+mj-cs"/>
                        </a:rPr>
                        <a:t> </a:t>
                      </a:r>
                      <a:r>
                        <a:rPr lang="en-US" sz="2800" dirty="0">
                          <a:latin typeface="Times New Roman"/>
                          <a:ea typeface="Calibri"/>
                          <a:cs typeface="+mj-cs"/>
                        </a:rPr>
                        <a:t>linen and turnip oil; contains high percentage of   saturated acids </a:t>
                      </a:r>
                      <a:endParaRPr lang="en-US" sz="2800" dirty="0">
                        <a:latin typeface="Calibri"/>
                        <a:ea typeface="Calibri"/>
                        <a:cs typeface="+mj-cs"/>
                      </a:endParaRPr>
                    </a:p>
                  </a:txBody>
                  <a:tcPr marL="68580" marR="68580" marT="0" marB="0"/>
                </a:tc>
                <a:tc>
                  <a:txBody>
                    <a:bodyPr/>
                    <a:lstStyle/>
                    <a:p>
                      <a:pPr algn="l" rtl="0">
                        <a:lnSpc>
                          <a:spcPct val="115000"/>
                        </a:lnSpc>
                        <a:spcAft>
                          <a:spcPts val="0"/>
                        </a:spcAft>
                      </a:pPr>
                      <a:r>
                        <a:rPr lang="en-US" sz="2800" dirty="0">
                          <a:latin typeface="Times New Roman"/>
                          <a:ea typeface="Calibri"/>
                          <a:cs typeface="+mj-cs"/>
                        </a:rPr>
                        <a:t>3 </a:t>
                      </a:r>
                      <a:endParaRPr lang="en-US" sz="2800" dirty="0">
                        <a:latin typeface="Calibri"/>
                        <a:ea typeface="Calibri"/>
                        <a:cs typeface="+mj-cs"/>
                      </a:endParaRPr>
                    </a:p>
                  </a:txBody>
                  <a:tcPr marL="68580" marR="68580" marT="0" marB="0"/>
                </a:tc>
              </a:tr>
            </a:tbl>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285728"/>
            <a:ext cx="8229600" cy="6357982"/>
          </a:xfrm>
        </p:spPr>
        <p:txBody>
          <a:bodyPr/>
          <a:lstStyle/>
          <a:p>
            <a:pPr algn="l">
              <a:buNone/>
            </a:pPr>
            <a:r>
              <a:rPr lang="en-US" sz="3600" dirty="0" smtClean="0"/>
              <a:t>Unsaturated fats   are considered healthier than saturated fats because they tend to lower LDL cholesterol levels </a:t>
            </a:r>
          </a:p>
          <a:p>
            <a:pPr algn="l" rtl="0">
              <a:buNone/>
            </a:pPr>
            <a:r>
              <a:rPr lang="en-US" sz="3600" dirty="0" smtClean="0"/>
              <a:t>polyunsaturated  fatty  acids that have been linked to a reduced risk of heart disease and  </a:t>
            </a:r>
            <a:r>
              <a:rPr lang="en-US" sz="3600" dirty="0" err="1" smtClean="0"/>
              <a:t>atherosderosis</a:t>
            </a:r>
            <a:r>
              <a:rPr lang="en-US" sz="3600" dirty="0" smtClean="0"/>
              <a:t> a disease that results from a buildup of cholesterol  </a:t>
            </a:r>
            <a:r>
              <a:rPr lang="en-US" sz="3600" dirty="0" err="1" smtClean="0"/>
              <a:t>drpusits</a:t>
            </a:r>
            <a:r>
              <a:rPr lang="en-US" sz="3600" dirty="0" smtClean="0"/>
              <a:t>, or atherosclerotic plaque,</a:t>
            </a:r>
            <a:r>
              <a:rPr lang="en-US" sz="3600" b="1" dirty="0" smtClean="0"/>
              <a:t> </a:t>
            </a:r>
            <a:r>
              <a:rPr lang="en-US" sz="3600" dirty="0" smtClean="0"/>
              <a:t>on the walls of arteries.</a:t>
            </a:r>
          </a:p>
          <a:p>
            <a:pPr rtl="0">
              <a:buNone/>
            </a:pPr>
            <a:r>
              <a:rPr lang="en-US" dirty="0" smtClean="0"/>
              <a:t> </a:t>
            </a:r>
          </a:p>
          <a:p>
            <a:pPr algn="l">
              <a:buNone/>
            </a:pPr>
            <a:endParaRPr lang="ar-IQ"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214290"/>
            <a:ext cx="8229600" cy="5911873"/>
          </a:xfrm>
        </p:spPr>
        <p:txBody>
          <a:bodyPr/>
          <a:lstStyle/>
          <a:p>
            <a:pPr>
              <a:buNone/>
            </a:pPr>
            <a:r>
              <a:rPr lang="en-US" sz="4400" b="1" dirty="0" smtClean="0"/>
              <a:t>2</a:t>
            </a:r>
            <a:r>
              <a:rPr lang="en-US" dirty="0" smtClean="0"/>
              <a:t>. </a:t>
            </a:r>
            <a:r>
              <a:rPr lang="en-US" b="1" dirty="0" smtClean="0"/>
              <a:t>Response to Stimuli</a:t>
            </a:r>
            <a:r>
              <a:rPr lang="en-US" dirty="0" smtClean="0"/>
              <a:t>:          </a:t>
            </a:r>
          </a:p>
          <a:p>
            <a:pPr algn="ctr">
              <a:buNone/>
            </a:pPr>
            <a:r>
              <a:rPr lang="ar-IQ" dirty="0" smtClean="0"/>
              <a:t>  </a:t>
            </a:r>
            <a:r>
              <a:rPr lang="en-US" dirty="0" smtClean="0"/>
              <a:t>a) Interaction with the environment and other living organisms.                       </a:t>
            </a:r>
          </a:p>
          <a:p>
            <a:pPr>
              <a:buNone/>
            </a:pPr>
            <a:r>
              <a:rPr lang="en-US" dirty="0" smtClean="0"/>
              <a:t>	b) Responses help ensure survival.                                                         </a:t>
            </a:r>
          </a:p>
          <a:p>
            <a:pPr>
              <a:buNone/>
            </a:pPr>
            <a:r>
              <a:rPr lang="en-US" dirty="0" smtClean="0"/>
              <a:t>c) Activities in response to stimuli are termed behaviors.                      </a:t>
            </a:r>
          </a:p>
          <a:p>
            <a:pPr>
              <a:buNone/>
            </a:pPr>
            <a:r>
              <a:rPr lang="en-US" b="1" dirty="0" smtClean="0"/>
              <a:t> </a:t>
            </a:r>
            <a:endParaRPr lang="en-US" dirty="0" smtClean="0"/>
          </a:p>
          <a:p>
            <a:pPr>
              <a:buNone/>
            </a:pPr>
            <a:r>
              <a:rPr lang="en-US" dirty="0" smtClean="0"/>
              <a:t>    </a:t>
            </a:r>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357166"/>
            <a:ext cx="8229600" cy="6072230"/>
          </a:xfrm>
        </p:spPr>
        <p:txBody>
          <a:bodyPr>
            <a:normAutofit lnSpcReduction="10000"/>
          </a:bodyPr>
          <a:lstStyle/>
          <a:p>
            <a:pPr algn="l" rtl="0">
              <a:buNone/>
            </a:pPr>
            <a:r>
              <a:rPr lang="en-US" sz="3600" b="1" dirty="0" smtClean="0">
                <a:cs typeface="+mj-cs"/>
              </a:rPr>
              <a:t>Cholesterol</a:t>
            </a:r>
            <a:r>
              <a:rPr lang="en-US" sz="3600" dirty="0" smtClean="0">
                <a:cs typeface="+mj-cs"/>
              </a:rPr>
              <a:t> is a liquid rather than the fats and normal component of  the  blood .It is present in all body cells (specially nervous tissue ) and is needed for the manufacture of sex hormones and adrenal  </a:t>
            </a:r>
            <a:r>
              <a:rPr lang="en-US" sz="3600" dirty="0" err="1" smtClean="0">
                <a:cs typeface="+mj-cs"/>
              </a:rPr>
              <a:t>hormons</a:t>
            </a:r>
            <a:r>
              <a:rPr lang="en-US" sz="3600" dirty="0" smtClean="0">
                <a:cs typeface="+mj-cs"/>
              </a:rPr>
              <a:t>  .In healthy individual the level of cholesterol in the blood  by excretion in the bile and </a:t>
            </a:r>
            <a:r>
              <a:rPr lang="en-US" sz="3600" dirty="0" err="1" smtClean="0">
                <a:cs typeface="+mj-cs"/>
              </a:rPr>
              <a:t>facese</a:t>
            </a:r>
            <a:r>
              <a:rPr lang="en-US" sz="3600" dirty="0" smtClean="0">
                <a:cs typeface="+mj-cs"/>
              </a:rPr>
              <a:t>. The types of food that increase our blood levels of cholesterol are liver, kidney, egg yolk  and fatty meat.</a:t>
            </a:r>
          </a:p>
          <a:p>
            <a:pPr rtl="0">
              <a:buNone/>
            </a:pPr>
            <a:r>
              <a:rPr lang="en-US" dirty="0" smtClean="0"/>
              <a:t>   </a:t>
            </a:r>
            <a:endParaRPr lang="ar-IQ"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357166"/>
            <a:ext cx="8229600" cy="5768997"/>
          </a:xfrm>
        </p:spPr>
        <p:txBody>
          <a:bodyPr>
            <a:normAutofit/>
          </a:bodyPr>
          <a:lstStyle/>
          <a:p>
            <a:pPr algn="l">
              <a:buNone/>
            </a:pPr>
            <a:r>
              <a:rPr lang="en-US" sz="4000" b="1" u="sng" dirty="0" smtClean="0"/>
              <a:t>Protein:</a:t>
            </a:r>
            <a:r>
              <a:rPr lang="en-US" sz="4000" dirty="0" smtClean="0"/>
              <a:t> Proteins are crucial to the regulation and maintenance of the body. Body functions  such as blood clotting, fluid balance, hormone and enzyme production, visual  processes, transport of many substances in the bloodstream, and cell repair require specific proteins.  </a:t>
            </a:r>
            <a:endParaRPr lang="ar-IQ" sz="40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ar-IQ" dirty="0"/>
          </a:p>
        </p:txBody>
      </p:sp>
      <p:sp>
        <p:nvSpPr>
          <p:cNvPr id="3" name="Content Placeholder 2"/>
          <p:cNvSpPr>
            <a:spLocks noGrp="1"/>
          </p:cNvSpPr>
          <p:nvPr>
            <p:ph idx="1"/>
          </p:nvPr>
        </p:nvSpPr>
        <p:spPr>
          <a:xfrm>
            <a:off x="457200" y="357166"/>
            <a:ext cx="8229600" cy="5768997"/>
          </a:xfrm>
        </p:spPr>
        <p:txBody>
          <a:bodyPr>
            <a:normAutofit/>
          </a:bodyPr>
          <a:lstStyle/>
          <a:p>
            <a:pPr algn="l">
              <a:buNone/>
            </a:pPr>
            <a:r>
              <a:rPr lang="en-US" sz="3600" dirty="0" smtClean="0">
                <a:cs typeface="+mj-cs"/>
              </a:rPr>
              <a:t> all proteins are composed of just 20 different amino acids. The body can make 12 of these amino acids. The 8 that the body cannot produce (</a:t>
            </a:r>
            <a:r>
              <a:rPr lang="en-US" sz="3600" dirty="0" err="1" smtClean="0">
                <a:cs typeface="+mj-cs"/>
              </a:rPr>
              <a:t>isoleucine</a:t>
            </a:r>
            <a:r>
              <a:rPr lang="en-US" sz="3600" dirty="0" smtClean="0">
                <a:cs typeface="+mj-cs"/>
              </a:rPr>
              <a:t>, </a:t>
            </a:r>
            <a:r>
              <a:rPr lang="en-US" sz="3600" dirty="0" err="1" smtClean="0">
                <a:cs typeface="+mj-cs"/>
              </a:rPr>
              <a:t>leucine</a:t>
            </a:r>
            <a:r>
              <a:rPr lang="en-US" sz="3600" dirty="0" smtClean="0">
                <a:cs typeface="+mj-cs"/>
              </a:rPr>
              <a:t>, lysine, </a:t>
            </a:r>
            <a:r>
              <a:rPr lang="en-US" sz="3600" dirty="0" err="1" smtClean="0">
                <a:cs typeface="+mj-cs"/>
              </a:rPr>
              <a:t>methionine</a:t>
            </a:r>
            <a:r>
              <a:rPr lang="en-US" sz="3600" dirty="0" smtClean="0">
                <a:cs typeface="+mj-cs"/>
              </a:rPr>
              <a:t>, phenylalanine, </a:t>
            </a:r>
            <a:r>
              <a:rPr lang="en-US" sz="3600" dirty="0" err="1" smtClean="0">
                <a:cs typeface="+mj-cs"/>
              </a:rPr>
              <a:t>threonine</a:t>
            </a:r>
            <a:r>
              <a:rPr lang="en-US" sz="3600" dirty="0" smtClean="0">
                <a:cs typeface="+mj-cs"/>
              </a:rPr>
              <a:t>, tryptophan, and </a:t>
            </a:r>
            <a:r>
              <a:rPr lang="en-US" sz="3600" dirty="0" err="1" smtClean="0">
                <a:cs typeface="+mj-cs"/>
              </a:rPr>
              <a:t>valine</a:t>
            </a:r>
            <a:r>
              <a:rPr lang="en-US" sz="3600" dirty="0" smtClean="0">
                <a:cs typeface="+mj-cs"/>
              </a:rPr>
              <a:t>) are called </a:t>
            </a:r>
            <a:r>
              <a:rPr lang="en-US" sz="3600" b="1" dirty="0" smtClean="0">
                <a:cs typeface="+mj-cs"/>
              </a:rPr>
              <a:t>essential amino acids </a:t>
            </a:r>
            <a:r>
              <a:rPr lang="en-US" sz="3600" dirty="0" smtClean="0">
                <a:cs typeface="+mj-cs"/>
              </a:rPr>
              <a:t>because they must</a:t>
            </a:r>
          </a:p>
          <a:p>
            <a:pPr algn="l">
              <a:buNone/>
            </a:pPr>
            <a:r>
              <a:rPr lang="en-US" sz="3600" dirty="0" smtClean="0">
                <a:cs typeface="+mj-cs"/>
              </a:rPr>
              <a:t>be  ingested in food and we are unable to </a:t>
            </a:r>
            <a:r>
              <a:rPr lang="en-US" sz="3600" dirty="0" err="1" smtClean="0">
                <a:cs typeface="+mj-cs"/>
              </a:rPr>
              <a:t>manfacture</a:t>
            </a:r>
            <a:r>
              <a:rPr lang="en-US" sz="3600" dirty="0" smtClean="0">
                <a:cs typeface="+mj-cs"/>
              </a:rPr>
              <a:t> them in the body  </a:t>
            </a:r>
            <a:endParaRPr lang="ar-IQ" sz="3600" dirty="0">
              <a:cs typeface="+mj-cs"/>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357166"/>
            <a:ext cx="8229600" cy="5768997"/>
          </a:xfrm>
        </p:spPr>
        <p:txBody>
          <a:bodyPr>
            <a:noAutofit/>
          </a:bodyPr>
          <a:lstStyle/>
          <a:p>
            <a:pPr algn="l" rtl="0">
              <a:buNone/>
            </a:pPr>
            <a:r>
              <a:rPr lang="en-US" dirty="0" smtClean="0">
                <a:cs typeface="+mj-cs"/>
              </a:rPr>
              <a:t>Proteins are divided into two major groups by nutritionists:</a:t>
            </a:r>
          </a:p>
          <a:p>
            <a:pPr algn="l" rtl="0">
              <a:buNone/>
            </a:pPr>
            <a:r>
              <a:rPr lang="en-US" dirty="0" smtClean="0">
                <a:cs typeface="+mj-cs"/>
              </a:rPr>
              <a:t>complete and incomplete. Complete proteins contain ample amounts o f all of t h e essential amino acids. Complete proteins are found in milk, eggs, meat, fish, poultry, and cheese. Incomplete proteins lack one or more essential amino acids and include</a:t>
            </a:r>
          </a:p>
          <a:p>
            <a:pPr algn="l" rtl="0">
              <a:buNone/>
            </a:pPr>
            <a:r>
              <a:rPr lang="en-US" dirty="0" smtClean="0">
                <a:cs typeface="+mj-cs"/>
              </a:rPr>
              <a:t>those found in many plant products: nuts, seeds, grains, most legumes (peas and beans), and vegetables.</a:t>
            </a:r>
          </a:p>
          <a:p>
            <a:pPr algn="l">
              <a:buNone/>
            </a:pPr>
            <a:r>
              <a:rPr lang="en-US" dirty="0" smtClean="0">
                <a:cs typeface="+mj-cs"/>
              </a:rPr>
              <a:t>  </a:t>
            </a:r>
            <a:endParaRPr lang="ar-IQ" dirty="0">
              <a:cs typeface="+mj-cs"/>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357166"/>
            <a:ext cx="8229600" cy="5768997"/>
          </a:xfrm>
        </p:spPr>
        <p:txBody>
          <a:bodyPr>
            <a:noAutofit/>
          </a:bodyPr>
          <a:lstStyle/>
          <a:p>
            <a:pPr algn="l" rtl="0">
              <a:buNone/>
            </a:pPr>
            <a:r>
              <a:rPr lang="en-US" dirty="0" smtClean="0">
                <a:cs typeface="+mj-cs"/>
              </a:rPr>
              <a:t>Proteins are divided into two major groups by nutritionists:</a:t>
            </a:r>
          </a:p>
          <a:p>
            <a:pPr algn="l" rtl="0">
              <a:buNone/>
            </a:pPr>
            <a:r>
              <a:rPr lang="en-US" dirty="0" smtClean="0">
                <a:cs typeface="+mj-cs"/>
              </a:rPr>
              <a:t>complete and incomplete. Complete proteins contain ample amounts o f all of t h e essential amino acids. Complete proteins are found in milk, eggs, meat, fish, poultry, and cheese. Incomplete proteins lack one or more essential amino acids and include</a:t>
            </a:r>
          </a:p>
          <a:p>
            <a:pPr algn="l" rtl="0">
              <a:buNone/>
            </a:pPr>
            <a:r>
              <a:rPr lang="en-US" dirty="0" smtClean="0">
                <a:cs typeface="+mj-cs"/>
              </a:rPr>
              <a:t>those found in many plant products: nuts, seeds, grains, most legumes (peas and beans), and vegetables.</a:t>
            </a:r>
          </a:p>
          <a:p>
            <a:pPr algn="l">
              <a:buNone/>
            </a:pPr>
            <a:r>
              <a:rPr lang="en-US" dirty="0" smtClean="0">
                <a:cs typeface="+mj-cs"/>
              </a:rPr>
              <a:t>  </a:t>
            </a:r>
            <a:endParaRPr lang="ar-IQ" dirty="0">
              <a:cs typeface="+mj-cs"/>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ar-IQ" dirty="0"/>
          </a:p>
        </p:txBody>
      </p:sp>
      <p:sp>
        <p:nvSpPr>
          <p:cNvPr id="3" name="Content Placeholder 2"/>
          <p:cNvSpPr>
            <a:spLocks noGrp="1"/>
          </p:cNvSpPr>
          <p:nvPr>
            <p:ph idx="1"/>
          </p:nvPr>
        </p:nvSpPr>
        <p:spPr>
          <a:xfrm>
            <a:off x="285720" y="285728"/>
            <a:ext cx="8715436" cy="5840435"/>
          </a:xfrm>
        </p:spPr>
        <p:txBody>
          <a:bodyPr/>
          <a:lstStyle/>
          <a:p>
            <a:pPr algn="l" rtl="0"/>
            <a:r>
              <a:rPr lang="en-US" b="1" dirty="0" smtClean="0">
                <a:cs typeface="+mj-cs"/>
              </a:rPr>
              <a:t>Food  and Energy </a:t>
            </a:r>
            <a:endParaRPr lang="en-US" dirty="0" smtClean="0">
              <a:cs typeface="+mj-cs"/>
            </a:endParaRPr>
          </a:p>
          <a:p>
            <a:pPr algn="l">
              <a:buNone/>
            </a:pPr>
            <a:r>
              <a:rPr lang="en-US" dirty="0" smtClean="0">
                <a:cs typeface="+mj-cs"/>
              </a:rPr>
              <a:t>The energy value of the main types of  nutrients may be summarized  as below  </a:t>
            </a:r>
            <a:endParaRPr lang="ar-IQ" dirty="0">
              <a:cs typeface="+mj-cs"/>
            </a:endParaRPr>
          </a:p>
        </p:txBody>
      </p:sp>
      <p:graphicFrame>
        <p:nvGraphicFramePr>
          <p:cNvPr id="5" name="Table 4"/>
          <p:cNvGraphicFramePr>
            <a:graphicFrameLocks noGrp="1"/>
          </p:cNvGraphicFramePr>
          <p:nvPr/>
        </p:nvGraphicFramePr>
        <p:xfrm>
          <a:off x="500034" y="2214554"/>
          <a:ext cx="7119966" cy="3712848"/>
        </p:xfrm>
        <a:graphic>
          <a:graphicData uri="http://schemas.openxmlformats.org/drawingml/2006/table">
            <a:tbl>
              <a:tblPr rtl="1" firstRow="1" bandRow="1">
                <a:tableStyleId>{5C22544A-7EE6-4342-B048-85BDC9FD1C3A}</a:tableStyleId>
              </a:tblPr>
              <a:tblGrid>
                <a:gridCol w="3559983"/>
                <a:gridCol w="3559983"/>
              </a:tblGrid>
              <a:tr h="381003">
                <a:tc>
                  <a:txBody>
                    <a:bodyPr/>
                    <a:lstStyle/>
                    <a:p>
                      <a:pPr algn="l" rtl="0">
                        <a:lnSpc>
                          <a:spcPct val="115000"/>
                        </a:lnSpc>
                        <a:spcAft>
                          <a:spcPts val="0"/>
                        </a:spcAft>
                      </a:pPr>
                      <a:r>
                        <a:rPr lang="en-US" sz="3200" dirty="0">
                          <a:latin typeface="Times New Roman"/>
                          <a:ea typeface="Calibri"/>
                          <a:cs typeface="+mj-cs"/>
                        </a:rPr>
                        <a:t>Energy yield  per gram </a:t>
                      </a:r>
                      <a:endParaRPr lang="en-US" sz="3200" dirty="0">
                        <a:latin typeface="Calibri"/>
                        <a:ea typeface="Calibri"/>
                        <a:cs typeface="+mj-cs"/>
                      </a:endParaRPr>
                    </a:p>
                  </a:txBody>
                  <a:tcPr marL="68580" marR="68580" marT="0" marB="0"/>
                </a:tc>
                <a:tc>
                  <a:txBody>
                    <a:bodyPr/>
                    <a:lstStyle/>
                    <a:p>
                      <a:pPr algn="l" rtl="0">
                        <a:lnSpc>
                          <a:spcPct val="115000"/>
                        </a:lnSpc>
                        <a:spcAft>
                          <a:spcPts val="0"/>
                        </a:spcAft>
                      </a:pPr>
                      <a:r>
                        <a:rPr lang="en-US" sz="3200" b="1" dirty="0">
                          <a:latin typeface="Times New Roman"/>
                          <a:ea typeface="Calibri"/>
                          <a:cs typeface="+mj-cs"/>
                        </a:rPr>
                        <a:t>Food </a:t>
                      </a:r>
                      <a:endParaRPr lang="en-US" sz="3200" dirty="0">
                        <a:latin typeface="Calibri"/>
                        <a:ea typeface="Calibri"/>
                        <a:cs typeface="+mj-cs"/>
                      </a:endParaRPr>
                    </a:p>
                  </a:txBody>
                  <a:tcPr marL="68580" marR="68580" marT="0" marB="0"/>
                </a:tc>
              </a:tr>
              <a:tr h="381003">
                <a:tc>
                  <a:txBody>
                    <a:bodyPr/>
                    <a:lstStyle/>
                    <a:p>
                      <a:pPr algn="l" rtl="0">
                        <a:lnSpc>
                          <a:spcPct val="115000"/>
                        </a:lnSpc>
                        <a:spcAft>
                          <a:spcPts val="0"/>
                        </a:spcAft>
                      </a:pPr>
                      <a:r>
                        <a:rPr lang="en-US" sz="3200">
                          <a:latin typeface="Times New Roman"/>
                          <a:ea typeface="Calibri"/>
                          <a:cs typeface="+mj-cs"/>
                        </a:rPr>
                        <a:t>4 kcal (22.2kJ)</a:t>
                      </a:r>
                      <a:endParaRPr lang="en-US" sz="3200">
                        <a:latin typeface="Calibri"/>
                        <a:ea typeface="Calibri"/>
                        <a:cs typeface="+mj-cs"/>
                      </a:endParaRPr>
                    </a:p>
                  </a:txBody>
                  <a:tcPr marL="68580" marR="68580" marT="0" marB="0"/>
                </a:tc>
                <a:tc>
                  <a:txBody>
                    <a:bodyPr/>
                    <a:lstStyle/>
                    <a:p>
                      <a:pPr algn="l" rtl="0">
                        <a:lnSpc>
                          <a:spcPct val="115000"/>
                        </a:lnSpc>
                        <a:spcAft>
                          <a:spcPts val="0"/>
                        </a:spcAft>
                      </a:pPr>
                      <a:r>
                        <a:rPr lang="en-US" sz="3200">
                          <a:latin typeface="Times New Roman"/>
                          <a:ea typeface="Calibri"/>
                          <a:cs typeface="+mj-cs"/>
                        </a:rPr>
                        <a:t>Carbohydrates</a:t>
                      </a:r>
                      <a:endParaRPr lang="en-US" sz="3200">
                        <a:latin typeface="Calibri"/>
                        <a:ea typeface="Calibri"/>
                        <a:cs typeface="+mj-cs"/>
                      </a:endParaRPr>
                    </a:p>
                  </a:txBody>
                  <a:tcPr marL="68580" marR="68580" marT="0" marB="0"/>
                </a:tc>
              </a:tr>
              <a:tr h="381003">
                <a:tc>
                  <a:txBody>
                    <a:bodyPr/>
                    <a:lstStyle/>
                    <a:p>
                      <a:pPr algn="l" rtl="0">
                        <a:lnSpc>
                          <a:spcPct val="115000"/>
                        </a:lnSpc>
                        <a:spcAft>
                          <a:spcPts val="0"/>
                        </a:spcAft>
                      </a:pPr>
                      <a:r>
                        <a:rPr lang="en-US" sz="3200">
                          <a:latin typeface="Times New Roman"/>
                          <a:ea typeface="Calibri"/>
                          <a:cs typeface="+mj-cs"/>
                        </a:rPr>
                        <a:t>4 kcal (22.2kJ)</a:t>
                      </a:r>
                      <a:endParaRPr lang="en-US" sz="3200">
                        <a:latin typeface="Calibri"/>
                        <a:ea typeface="Calibri"/>
                        <a:cs typeface="+mj-cs"/>
                      </a:endParaRPr>
                    </a:p>
                  </a:txBody>
                  <a:tcPr marL="68580" marR="68580" marT="0" marB="0"/>
                </a:tc>
                <a:tc>
                  <a:txBody>
                    <a:bodyPr/>
                    <a:lstStyle/>
                    <a:p>
                      <a:pPr algn="l" rtl="0">
                        <a:lnSpc>
                          <a:spcPct val="115000"/>
                        </a:lnSpc>
                        <a:spcAft>
                          <a:spcPts val="0"/>
                        </a:spcAft>
                      </a:pPr>
                      <a:r>
                        <a:rPr lang="en-US" sz="3200">
                          <a:latin typeface="Times New Roman"/>
                          <a:ea typeface="Calibri"/>
                          <a:cs typeface="+mj-cs"/>
                        </a:rPr>
                        <a:t>Proteins</a:t>
                      </a:r>
                      <a:endParaRPr lang="en-US" sz="3200">
                        <a:latin typeface="Calibri"/>
                        <a:ea typeface="Calibri"/>
                        <a:cs typeface="+mj-cs"/>
                      </a:endParaRPr>
                    </a:p>
                  </a:txBody>
                  <a:tcPr marL="68580" marR="68580" marT="0" marB="0"/>
                </a:tc>
              </a:tr>
              <a:tr h="381003">
                <a:tc>
                  <a:txBody>
                    <a:bodyPr/>
                    <a:lstStyle/>
                    <a:p>
                      <a:pPr algn="l" rtl="0">
                        <a:lnSpc>
                          <a:spcPct val="115000"/>
                        </a:lnSpc>
                        <a:spcAft>
                          <a:spcPts val="0"/>
                        </a:spcAft>
                      </a:pPr>
                      <a:r>
                        <a:rPr lang="en-US" sz="3200">
                          <a:latin typeface="Times New Roman"/>
                          <a:ea typeface="Calibri"/>
                          <a:cs typeface="+mj-cs"/>
                        </a:rPr>
                        <a:t>9 kcal (38.5kJ) </a:t>
                      </a:r>
                      <a:endParaRPr lang="en-US" sz="3200">
                        <a:latin typeface="Calibri"/>
                        <a:ea typeface="Calibri"/>
                        <a:cs typeface="+mj-cs"/>
                      </a:endParaRPr>
                    </a:p>
                  </a:txBody>
                  <a:tcPr marL="68580" marR="68580" marT="0" marB="0"/>
                </a:tc>
                <a:tc>
                  <a:txBody>
                    <a:bodyPr/>
                    <a:lstStyle/>
                    <a:p>
                      <a:pPr algn="l" rtl="0">
                        <a:lnSpc>
                          <a:spcPct val="115000"/>
                        </a:lnSpc>
                        <a:spcAft>
                          <a:spcPts val="0"/>
                        </a:spcAft>
                      </a:pPr>
                      <a:r>
                        <a:rPr lang="en-US" sz="3200">
                          <a:latin typeface="Times New Roman"/>
                          <a:ea typeface="Calibri"/>
                          <a:cs typeface="+mj-cs"/>
                        </a:rPr>
                        <a:t>Fats</a:t>
                      </a:r>
                      <a:endParaRPr lang="en-US" sz="3200">
                        <a:latin typeface="Calibri"/>
                        <a:ea typeface="Calibri"/>
                        <a:cs typeface="+mj-cs"/>
                      </a:endParaRPr>
                    </a:p>
                  </a:txBody>
                  <a:tcPr marL="68580" marR="68580" marT="0" marB="0"/>
                </a:tc>
              </a:tr>
              <a:tr h="381003">
                <a:tc>
                  <a:txBody>
                    <a:bodyPr/>
                    <a:lstStyle/>
                    <a:p>
                      <a:pPr algn="l" rtl="0">
                        <a:lnSpc>
                          <a:spcPct val="115000"/>
                        </a:lnSpc>
                        <a:spcAft>
                          <a:spcPts val="0"/>
                        </a:spcAft>
                      </a:pPr>
                      <a:r>
                        <a:rPr lang="en-US" sz="3200">
                          <a:latin typeface="Times New Roman"/>
                          <a:ea typeface="Calibri"/>
                          <a:cs typeface="+mj-cs"/>
                        </a:rPr>
                        <a:t>7 kcal (28.3kJ)</a:t>
                      </a:r>
                      <a:endParaRPr lang="en-US" sz="3200">
                        <a:latin typeface="Calibri"/>
                        <a:ea typeface="Calibri"/>
                        <a:cs typeface="+mj-cs"/>
                      </a:endParaRPr>
                    </a:p>
                  </a:txBody>
                  <a:tcPr marL="68580" marR="68580" marT="0" marB="0"/>
                </a:tc>
                <a:tc>
                  <a:txBody>
                    <a:bodyPr/>
                    <a:lstStyle/>
                    <a:p>
                      <a:pPr algn="l" rtl="0">
                        <a:lnSpc>
                          <a:spcPct val="115000"/>
                        </a:lnSpc>
                        <a:spcAft>
                          <a:spcPts val="0"/>
                        </a:spcAft>
                      </a:pPr>
                      <a:r>
                        <a:rPr lang="en-US" sz="3200">
                          <a:latin typeface="Times New Roman"/>
                          <a:ea typeface="Calibri"/>
                          <a:cs typeface="+mj-cs"/>
                        </a:rPr>
                        <a:t>Alcohol</a:t>
                      </a:r>
                      <a:endParaRPr lang="en-US" sz="3200">
                        <a:latin typeface="Calibri"/>
                        <a:ea typeface="Calibri"/>
                        <a:cs typeface="+mj-cs"/>
                      </a:endParaRPr>
                    </a:p>
                  </a:txBody>
                  <a:tcPr marL="68580" marR="68580" marT="0" marB="0"/>
                </a:tc>
              </a:tr>
              <a:tr h="381003">
                <a:tc>
                  <a:txBody>
                    <a:bodyPr/>
                    <a:lstStyle/>
                    <a:p>
                      <a:pPr algn="l" rtl="0">
                        <a:lnSpc>
                          <a:spcPct val="115000"/>
                        </a:lnSpc>
                        <a:spcAft>
                          <a:spcPts val="0"/>
                        </a:spcAft>
                      </a:pPr>
                      <a:r>
                        <a:rPr lang="en-US" sz="3200" dirty="0">
                          <a:latin typeface="Times New Roman"/>
                          <a:ea typeface="Calibri"/>
                          <a:cs typeface="+mj-cs"/>
                        </a:rPr>
                        <a:t>0 .0 without kcal</a:t>
                      </a:r>
                      <a:endParaRPr lang="en-US" sz="3200" dirty="0">
                        <a:latin typeface="Calibri"/>
                        <a:ea typeface="Calibri"/>
                        <a:cs typeface="+mj-cs"/>
                      </a:endParaRPr>
                    </a:p>
                  </a:txBody>
                  <a:tcPr marL="68580" marR="68580" marT="0" marB="0"/>
                </a:tc>
                <a:tc>
                  <a:txBody>
                    <a:bodyPr/>
                    <a:lstStyle/>
                    <a:p>
                      <a:pPr algn="l" rtl="0">
                        <a:lnSpc>
                          <a:spcPct val="115000"/>
                        </a:lnSpc>
                        <a:spcAft>
                          <a:spcPts val="0"/>
                        </a:spcAft>
                      </a:pPr>
                      <a:r>
                        <a:rPr lang="en-US" sz="3200" dirty="0">
                          <a:latin typeface="Times New Roman"/>
                          <a:ea typeface="Calibri"/>
                          <a:cs typeface="+mj-cs"/>
                        </a:rPr>
                        <a:t>Water</a:t>
                      </a:r>
                      <a:endParaRPr lang="en-US" sz="3200" dirty="0">
                        <a:latin typeface="Calibri"/>
                        <a:ea typeface="Calibri"/>
                        <a:cs typeface="+mj-cs"/>
                      </a:endParaRPr>
                    </a:p>
                  </a:txBody>
                  <a:tcPr marL="68580" marR="68580" marT="0" marB="0"/>
                </a:tc>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   </a:t>
            </a:r>
            <a:endParaRPr lang="ar-IQ" dirty="0"/>
          </a:p>
        </p:txBody>
      </p:sp>
      <p:sp>
        <p:nvSpPr>
          <p:cNvPr id="3" name="Content Placeholder 2"/>
          <p:cNvSpPr>
            <a:spLocks noGrp="1"/>
          </p:cNvSpPr>
          <p:nvPr>
            <p:ph idx="1"/>
          </p:nvPr>
        </p:nvSpPr>
        <p:spPr>
          <a:xfrm>
            <a:off x="457200" y="285728"/>
            <a:ext cx="8472518" cy="6286544"/>
          </a:xfrm>
        </p:spPr>
        <p:txBody>
          <a:bodyPr>
            <a:normAutofit fontScale="62500" lnSpcReduction="20000"/>
          </a:bodyPr>
          <a:lstStyle/>
          <a:p>
            <a:pPr algn="l" rtl="0"/>
            <a:r>
              <a:rPr lang="en-US" sz="5100" dirty="0" smtClean="0">
                <a:cs typeface="+mj-cs"/>
              </a:rPr>
              <a:t>For example </a:t>
            </a:r>
          </a:p>
          <a:p>
            <a:pPr algn="l" rtl="0">
              <a:buNone/>
            </a:pPr>
            <a:r>
              <a:rPr lang="en-US" sz="5100" dirty="0" smtClean="0">
                <a:cs typeface="+mj-cs"/>
              </a:rPr>
              <a:t>     100g whole milk contains------- </a:t>
            </a:r>
          </a:p>
          <a:p>
            <a:pPr algn="l" rtl="0">
              <a:buNone/>
            </a:pPr>
            <a:r>
              <a:rPr lang="en-US" sz="5100" dirty="0" smtClean="0">
                <a:cs typeface="+mj-cs"/>
              </a:rPr>
              <a:t>     4.9g carbohydrates</a:t>
            </a:r>
          </a:p>
          <a:p>
            <a:pPr algn="l" rtl="0">
              <a:buNone/>
            </a:pPr>
            <a:r>
              <a:rPr lang="en-US" sz="5100" dirty="0" smtClean="0">
                <a:cs typeface="+mj-cs"/>
              </a:rPr>
              <a:t>     3.5g protein</a:t>
            </a:r>
          </a:p>
          <a:p>
            <a:pPr algn="l" rtl="0">
              <a:buNone/>
            </a:pPr>
            <a:r>
              <a:rPr lang="en-US" sz="5100" dirty="0" smtClean="0">
                <a:cs typeface="+mj-cs"/>
              </a:rPr>
              <a:t>     3.7g fats</a:t>
            </a:r>
          </a:p>
          <a:p>
            <a:pPr algn="l" rtl="0">
              <a:buNone/>
            </a:pPr>
            <a:r>
              <a:rPr lang="en-US" sz="5100" dirty="0" smtClean="0">
                <a:cs typeface="+mj-cs"/>
              </a:rPr>
              <a:t>To obtain the total energy value we multiply these figures by energy value for each nutrient.    </a:t>
            </a:r>
          </a:p>
          <a:p>
            <a:pPr algn="l" rtl="0">
              <a:buNone/>
            </a:pPr>
            <a:r>
              <a:rPr lang="en-US" sz="5100" dirty="0" smtClean="0">
                <a:cs typeface="+mj-cs"/>
              </a:rPr>
              <a:t>  4.9g  carbohydrates ------- 4.9  x 4=19.6</a:t>
            </a:r>
          </a:p>
          <a:p>
            <a:pPr algn="l" rtl="0">
              <a:buNone/>
            </a:pPr>
            <a:r>
              <a:rPr lang="en-US" sz="5100" dirty="0" smtClean="0">
                <a:cs typeface="+mj-cs"/>
              </a:rPr>
              <a:t>  3.5g   protein        --------     3.5 x 4=14.</a:t>
            </a:r>
          </a:p>
          <a:p>
            <a:pPr algn="l" rtl="0">
              <a:buNone/>
            </a:pPr>
            <a:r>
              <a:rPr lang="en-US" sz="5100" dirty="0" smtClean="0">
                <a:cs typeface="+mj-cs"/>
              </a:rPr>
              <a:t>  3.7g fats        -------------       3.7 x 9= 33.       </a:t>
            </a:r>
          </a:p>
          <a:p>
            <a:pPr algn="l" rtl="0">
              <a:buNone/>
            </a:pPr>
            <a:r>
              <a:rPr lang="en-US" sz="5100" dirty="0" smtClean="0">
                <a:cs typeface="+mj-cs"/>
              </a:rPr>
              <a:t>                                      Total  energy=66.9 kcal </a:t>
            </a:r>
          </a:p>
          <a:p>
            <a:pPr algn="l" rtl="0">
              <a:buNone/>
            </a:pPr>
            <a:r>
              <a:rPr lang="en-US" sz="5100" dirty="0" smtClean="0">
                <a:cs typeface="+mj-cs"/>
              </a:rPr>
              <a:t> </a:t>
            </a:r>
          </a:p>
          <a:p>
            <a:pPr algn="l">
              <a:buNone/>
            </a:pPr>
            <a:r>
              <a:rPr lang="ar-IQ" dirty="0" smtClean="0"/>
              <a:t>   </a:t>
            </a:r>
            <a:endParaRPr lang="ar-IQ"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357166"/>
            <a:ext cx="8229600" cy="5768997"/>
          </a:xfrm>
        </p:spPr>
        <p:txBody>
          <a:bodyPr/>
          <a:lstStyle/>
          <a:p>
            <a:pPr algn="l" rtl="0"/>
            <a:r>
              <a:rPr lang="en-US" dirty="0" smtClean="0"/>
              <a:t> </a:t>
            </a:r>
            <a:r>
              <a:rPr lang="en-US" sz="3600" b="1" dirty="0" smtClean="0"/>
              <a:t>Energy Requirements</a:t>
            </a:r>
            <a:endParaRPr lang="en-US" sz="3600" dirty="0" smtClean="0"/>
          </a:p>
          <a:p>
            <a:pPr algn="l"/>
            <a:r>
              <a:rPr lang="en-US" sz="3600" dirty="0" smtClean="0"/>
              <a:t>The energy requirements and energy transformation of the human body depend on many factors such as </a:t>
            </a:r>
          </a:p>
          <a:p>
            <a:pPr algn="l">
              <a:buNone/>
            </a:pPr>
            <a:r>
              <a:rPr lang="en-US" sz="3600" dirty="0" smtClean="0"/>
              <a:t>age, </a:t>
            </a:r>
          </a:p>
          <a:p>
            <a:pPr algn="l">
              <a:buNone/>
            </a:pPr>
            <a:r>
              <a:rPr lang="en-US" sz="3600" dirty="0" smtClean="0"/>
              <a:t>sex, </a:t>
            </a:r>
          </a:p>
          <a:p>
            <a:pPr algn="l">
              <a:buNone/>
            </a:pPr>
            <a:r>
              <a:rPr lang="en-US" sz="3600" dirty="0" smtClean="0"/>
              <a:t>weight, </a:t>
            </a:r>
          </a:p>
          <a:p>
            <a:pPr algn="l">
              <a:buNone/>
            </a:pPr>
            <a:r>
              <a:rPr lang="en-US" sz="3600" dirty="0" smtClean="0"/>
              <a:t>ambient temperature, </a:t>
            </a:r>
          </a:p>
          <a:p>
            <a:pPr algn="l">
              <a:buNone/>
            </a:pPr>
            <a:r>
              <a:rPr lang="en-US" sz="3600" dirty="0" smtClean="0"/>
              <a:t>and physical activity</a:t>
            </a:r>
            <a:r>
              <a:rPr lang="en-US" dirty="0" smtClean="0"/>
              <a:t>  </a:t>
            </a:r>
            <a:endParaRPr lang="ar-IQ"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smtClean="0"/>
              <a:t>   </a:t>
            </a:r>
            <a:endParaRPr lang="ar-IQ" dirty="0"/>
          </a:p>
        </p:txBody>
      </p:sp>
      <p:sp>
        <p:nvSpPr>
          <p:cNvPr id="3" name="عنصر نائب للمحتوى 2"/>
          <p:cNvSpPr>
            <a:spLocks noGrp="1"/>
          </p:cNvSpPr>
          <p:nvPr>
            <p:ph idx="1"/>
          </p:nvPr>
        </p:nvSpPr>
        <p:spPr>
          <a:xfrm>
            <a:off x="457200" y="285728"/>
            <a:ext cx="8229600" cy="5840435"/>
          </a:xfrm>
        </p:spPr>
        <p:txBody>
          <a:bodyPr>
            <a:normAutofit lnSpcReduction="10000"/>
          </a:bodyPr>
          <a:lstStyle/>
          <a:p>
            <a:pPr algn="l" rtl="0"/>
            <a:r>
              <a:rPr lang="ar-IQ" dirty="0" smtClean="0"/>
              <a:t> </a:t>
            </a:r>
            <a:r>
              <a:rPr lang="en-US" dirty="0" smtClean="0"/>
              <a:t>metabolism may be divided into </a:t>
            </a:r>
          </a:p>
          <a:p>
            <a:pPr algn="l" rtl="0">
              <a:buNone/>
            </a:pPr>
            <a:r>
              <a:rPr lang="en-US" dirty="0" smtClean="0"/>
              <a:t>1-basal metabolism, measured under standard conditions (in the morning, fasting, resting quietly, normal body temperature, comfortable ambient temperature)</a:t>
            </a:r>
          </a:p>
          <a:p>
            <a:pPr algn="l">
              <a:buNone/>
            </a:pPr>
            <a:r>
              <a:rPr lang="en-US" dirty="0" smtClean="0"/>
              <a:t>2-excess metabolism of exercise measured </a:t>
            </a:r>
          </a:p>
          <a:p>
            <a:pPr algn="l">
              <a:buNone/>
            </a:pPr>
            <a:r>
              <a:rPr lang="ar-IQ" dirty="0" smtClean="0"/>
              <a:t> </a:t>
            </a:r>
            <a:r>
              <a:rPr lang="en-US" dirty="0" smtClean="0"/>
              <a:t> under varying conditions, Determining how many Calories we need</a:t>
            </a:r>
          </a:p>
          <a:p>
            <a:pPr algn="l">
              <a:buNone/>
            </a:pPr>
            <a:r>
              <a:rPr lang="en-US" dirty="0" smtClean="0"/>
              <a:t> One way of calculating the BMR is to refer to the surface area of the body</a:t>
            </a:r>
            <a:r>
              <a:rPr lang="ar-IQ" dirty="0" smtClean="0"/>
              <a:t>  </a:t>
            </a:r>
          </a:p>
          <a:p>
            <a:pPr>
              <a:buNone/>
            </a:pPr>
            <a:r>
              <a:rPr lang="ar-IQ" dirty="0" smtClean="0"/>
              <a:t>   </a:t>
            </a:r>
            <a:endParaRPr lang="ar-IQ"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357166"/>
            <a:ext cx="8229600" cy="5768997"/>
          </a:xfrm>
        </p:spPr>
        <p:txBody>
          <a:bodyPr>
            <a:normAutofit fontScale="92500" lnSpcReduction="10000"/>
          </a:bodyPr>
          <a:lstStyle/>
          <a:p>
            <a:pPr algn="l" rtl="0">
              <a:buNone/>
            </a:pPr>
            <a:r>
              <a:rPr lang="en-US" dirty="0" smtClean="0"/>
              <a:t>  </a:t>
            </a:r>
            <a:r>
              <a:rPr lang="en-US" sz="4000" dirty="0" smtClean="0"/>
              <a:t>Determining how many Calories we need: </a:t>
            </a:r>
          </a:p>
          <a:p>
            <a:pPr algn="l" rtl="0">
              <a:buNone/>
            </a:pPr>
            <a:r>
              <a:rPr lang="en-US" sz="4000" dirty="0" smtClean="0"/>
              <a:t>If we want to maintain a stable body weight, the number of calories we consume must equal the number we use.</a:t>
            </a:r>
          </a:p>
          <a:p>
            <a:pPr algn="l" rtl="0">
              <a:buNone/>
            </a:pPr>
            <a:r>
              <a:rPr lang="en-US" sz="4000" dirty="0" smtClean="0"/>
              <a:t> Your  daily caloric energy needs are determined by your basal metabolic rate (BMR)</a:t>
            </a:r>
          </a:p>
          <a:p>
            <a:r>
              <a:rPr lang="en-US" dirty="0" smtClean="0"/>
              <a:t> </a:t>
            </a:r>
            <a:endParaRPr lang="ar-IQ"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normAutofit fontScale="92500" lnSpcReduction="10000"/>
          </a:bodyPr>
          <a:lstStyle/>
          <a:p>
            <a:r>
              <a:rPr lang="en-US" sz="4800" b="1" dirty="0" smtClean="0"/>
              <a:t>3</a:t>
            </a:r>
            <a:r>
              <a:rPr lang="en-US" dirty="0" smtClean="0"/>
              <a:t>. </a:t>
            </a:r>
            <a:r>
              <a:rPr lang="en-US" b="1" dirty="0" smtClean="0"/>
              <a:t>Regulation of Internal Environment</a:t>
            </a:r>
            <a:r>
              <a:rPr lang="ar-IQ" dirty="0" smtClean="0"/>
              <a:t> </a:t>
            </a:r>
            <a:r>
              <a:rPr lang="en-US" dirty="0" smtClean="0"/>
              <a:t> </a:t>
            </a:r>
          </a:p>
          <a:p>
            <a:pPr>
              <a:buNone/>
            </a:pPr>
            <a:r>
              <a:rPr lang="en-US" dirty="0" smtClean="0"/>
              <a:t>	a) Organisms must maintain a state of biological balance</a:t>
            </a:r>
            <a:r>
              <a:rPr lang="ar-IQ" dirty="0" smtClean="0"/>
              <a:t>  </a:t>
            </a:r>
            <a:r>
              <a:rPr lang="en-US" dirty="0" smtClean="0"/>
              <a:t>              </a:t>
            </a:r>
          </a:p>
          <a:p>
            <a:pPr>
              <a:buNone/>
            </a:pPr>
            <a:r>
              <a:rPr lang="en-US" dirty="0" smtClean="0"/>
              <a:t>  b) </a:t>
            </a:r>
            <a:r>
              <a:rPr lang="en-US" b="1" dirty="0" smtClean="0"/>
              <a:t>Homeostasis</a:t>
            </a:r>
            <a:r>
              <a:rPr lang="en-US" dirty="0" smtClean="0"/>
              <a:t> is the balance maintained</a:t>
            </a:r>
          </a:p>
          <a:p>
            <a:pPr>
              <a:buNone/>
            </a:pPr>
            <a:r>
              <a:rPr lang="en-US" dirty="0" smtClean="0"/>
              <a:t>    regarding temperature, moisture, acidity, and</a:t>
            </a:r>
          </a:p>
          <a:p>
            <a:pPr>
              <a:buNone/>
            </a:pPr>
            <a:r>
              <a:rPr lang="en-US" dirty="0" smtClean="0"/>
              <a:t>    other physiological factors.                    </a:t>
            </a:r>
          </a:p>
          <a:p>
            <a:pPr>
              <a:buNone/>
            </a:pPr>
            <a:r>
              <a:rPr lang="en-US" dirty="0" smtClean="0"/>
              <a:t> c) </a:t>
            </a:r>
            <a:r>
              <a:rPr lang="en-US" b="1" dirty="0" smtClean="0"/>
              <a:t>Organisms</a:t>
            </a:r>
            <a:r>
              <a:rPr lang="en-US" dirty="0" smtClean="0"/>
              <a:t> have feedback and control mechanisms that do not require conscious </a:t>
            </a:r>
          </a:p>
          <a:p>
            <a:pPr>
              <a:buNone/>
            </a:pPr>
            <a:r>
              <a:rPr lang="en-US" dirty="0" smtClean="0"/>
              <a:t>            activity  .  </a:t>
            </a:r>
          </a:p>
          <a:p>
            <a:pPr>
              <a:buNone/>
            </a:pPr>
            <a:r>
              <a:rPr lang="en-US" dirty="0" smtClean="0"/>
              <a:t> d) </a:t>
            </a:r>
            <a:r>
              <a:rPr lang="en-US" b="1" dirty="0" smtClean="0"/>
              <a:t>Through</a:t>
            </a:r>
            <a:r>
              <a:rPr lang="en-US" dirty="0" smtClean="0"/>
              <a:t> behavior, organisms can also maintain homeostasis     </a:t>
            </a:r>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smtClean="0"/>
              <a:t>    </a:t>
            </a:r>
            <a:endParaRPr lang="ar-IQ" dirty="0"/>
          </a:p>
        </p:txBody>
      </p:sp>
      <p:sp>
        <p:nvSpPr>
          <p:cNvPr id="3" name="عنصر نائب للمحتوى 2"/>
          <p:cNvSpPr>
            <a:spLocks noGrp="1"/>
          </p:cNvSpPr>
          <p:nvPr>
            <p:ph idx="1"/>
          </p:nvPr>
        </p:nvSpPr>
        <p:spPr>
          <a:xfrm>
            <a:off x="457200" y="428604"/>
            <a:ext cx="8229600" cy="5697559"/>
          </a:xfrm>
        </p:spPr>
        <p:txBody>
          <a:bodyPr>
            <a:normAutofit fontScale="92500" lnSpcReduction="20000"/>
          </a:bodyPr>
          <a:lstStyle/>
          <a:p>
            <a:pPr algn="l" rtl="0">
              <a:buNone/>
            </a:pPr>
            <a:r>
              <a:rPr lang="ar-IQ" dirty="0" smtClean="0"/>
              <a:t> </a:t>
            </a:r>
            <a:r>
              <a:rPr lang="en-US" b="1" dirty="0" smtClean="0"/>
              <a:t>BMR (basal metabolic rate) </a:t>
            </a:r>
            <a:r>
              <a:rPr lang="en-US" dirty="0" smtClean="0"/>
              <a:t>Rate at which energy is expended (heat produced) by the</a:t>
            </a:r>
          </a:p>
          <a:p>
            <a:pPr algn="l" rtl="0">
              <a:buNone/>
            </a:pPr>
            <a:r>
              <a:rPr lang="en-US" dirty="0" smtClean="0"/>
              <a:t>   body per unit of time under resting (basal) conditions. </a:t>
            </a:r>
          </a:p>
          <a:p>
            <a:pPr algn="l" rtl="0">
              <a:buNone/>
            </a:pPr>
            <a:r>
              <a:rPr lang="en-US" dirty="0" smtClean="0"/>
              <a:t>The </a:t>
            </a:r>
            <a:r>
              <a:rPr lang="en-US" b="1" dirty="0" smtClean="0"/>
              <a:t>basal metabolic rate (BMR) </a:t>
            </a:r>
            <a:r>
              <a:rPr lang="en-US" dirty="0" smtClean="0"/>
              <a:t>is the rate at which the body  releases heat as a result of breaking down fuel molecules. </a:t>
            </a:r>
          </a:p>
          <a:p>
            <a:pPr algn="l" rtl="0">
              <a:buNone/>
            </a:pPr>
            <a:r>
              <a:rPr lang="en-US" dirty="0" smtClean="0"/>
              <a:t>BMR is the body’s basic cost of living, that is, the rate of energy use during resting conditions</a:t>
            </a:r>
          </a:p>
          <a:p>
            <a:pPr algn="l">
              <a:buNone/>
            </a:pPr>
            <a:r>
              <a:rPr lang="en-US" dirty="0" smtClean="0"/>
              <a:t> This energy is required to maintain body functions such as heart contraction, breathing, and kidney function</a:t>
            </a:r>
            <a:endParaRPr lang="ar-IQ" dirty="0" smtClean="0"/>
          </a:p>
          <a:p>
            <a:pPr>
              <a:buNone/>
            </a:pPr>
            <a:r>
              <a:rPr lang="ar-IQ" dirty="0" smtClean="0"/>
              <a:t>  </a:t>
            </a:r>
            <a:endParaRPr lang="ar-IQ"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285728"/>
            <a:ext cx="8229600" cy="5840435"/>
          </a:xfrm>
        </p:spPr>
        <p:txBody>
          <a:bodyPr/>
          <a:lstStyle/>
          <a:p>
            <a:pPr algn="l" rtl="0"/>
            <a:r>
              <a:rPr lang="en-US" dirty="0" smtClean="0"/>
              <a:t>  </a:t>
            </a:r>
            <a:r>
              <a:rPr lang="en-US" b="1" dirty="0" smtClean="0"/>
              <a:t>BMR can be influenced by the following factors</a:t>
            </a:r>
            <a:r>
              <a:rPr lang="en-US" dirty="0" smtClean="0"/>
              <a:t>:</a:t>
            </a:r>
          </a:p>
          <a:p>
            <a:pPr algn="l">
              <a:buNone/>
            </a:pPr>
            <a:r>
              <a:rPr lang="en-US" b="1" dirty="0" smtClean="0"/>
              <a:t>1-Gender and body composition</a:t>
            </a:r>
            <a:r>
              <a:rPr lang="en-US" dirty="0" smtClean="0"/>
              <a:t>. BMR is higher in males. Muscle tissue consumes more energy than fat tissue; because men generally have more muscle than women, they have a higher BMR. Also, highly muscular men and women have a faster BMR than their less muscular counter parts </a:t>
            </a:r>
            <a:endParaRPr lang="ar-IQ"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214282" y="285728"/>
            <a:ext cx="8715436" cy="5840435"/>
          </a:xfrm>
        </p:spPr>
        <p:txBody>
          <a:bodyPr>
            <a:normAutofit/>
          </a:bodyPr>
          <a:lstStyle/>
          <a:p>
            <a:pPr algn="l" rtl="0">
              <a:buNone/>
            </a:pPr>
            <a:r>
              <a:rPr lang="en-US" dirty="0" smtClean="0"/>
              <a:t>   For both men and  women the BMR  is about 1kcal per kg of ideal  body per hour </a:t>
            </a:r>
          </a:p>
          <a:p>
            <a:pPr algn="l" rtl="0">
              <a:buNone/>
            </a:pPr>
            <a:r>
              <a:rPr lang="en-US" dirty="0" smtClean="0"/>
              <a:t>BMR in man(70kg)  --- 1,05 x70 x 24 =1764kcal  </a:t>
            </a:r>
          </a:p>
          <a:p>
            <a:pPr algn="l" rtl="0">
              <a:buNone/>
            </a:pPr>
            <a:r>
              <a:rPr lang="en-US" dirty="0" smtClean="0"/>
              <a:t>approximately1600-1800kcal( 6500-7500kJ)daily</a:t>
            </a:r>
          </a:p>
          <a:p>
            <a:pPr algn="l" rtl="0">
              <a:buNone/>
            </a:pPr>
            <a:r>
              <a:rPr lang="en-US" dirty="0" smtClean="0"/>
              <a:t>BMR in woman(58kg )-- 0,97 x58 x  24 =1350kcal</a:t>
            </a:r>
          </a:p>
          <a:p>
            <a:pPr algn="l" rtl="0">
              <a:buNone/>
            </a:pPr>
            <a:r>
              <a:rPr lang="en-US" dirty="0" smtClean="0"/>
              <a:t>approximately 1200-1450kcal(  5000- 6000kJ)daily</a:t>
            </a:r>
          </a:p>
          <a:p>
            <a:pPr algn="l">
              <a:buNone/>
            </a:pPr>
            <a:r>
              <a:rPr lang="en-US" dirty="0" smtClean="0"/>
              <a:t> </a:t>
            </a:r>
            <a:endParaRPr lang="ar-IQ"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214282" y="357166"/>
            <a:ext cx="8786874" cy="5768997"/>
          </a:xfrm>
        </p:spPr>
        <p:txBody>
          <a:bodyPr/>
          <a:lstStyle/>
          <a:p>
            <a:pPr algn="l">
              <a:buNone/>
            </a:pPr>
            <a:r>
              <a:rPr lang="en-US" dirty="0" smtClean="0"/>
              <a:t>   A woman 58kgdoing housework</a:t>
            </a:r>
          </a:p>
          <a:p>
            <a:pPr algn="l">
              <a:buNone/>
            </a:pPr>
            <a:r>
              <a:rPr lang="en-US" dirty="0" smtClean="0"/>
              <a:t>Basic resting needs  --1350 kcal</a:t>
            </a:r>
          </a:p>
          <a:p>
            <a:pPr algn="l">
              <a:buNone/>
            </a:pPr>
            <a:r>
              <a:rPr lang="en-US" dirty="0" smtClean="0"/>
              <a:t>moderate activity- 945 kcal(1350 + 945 )=2295 kcal</a:t>
            </a:r>
          </a:p>
          <a:p>
            <a:pPr algn="l">
              <a:buNone/>
            </a:pPr>
            <a:endParaRPr lang="en-US" dirty="0" smtClean="0"/>
          </a:p>
          <a:p>
            <a:pPr algn="l">
              <a:buNone/>
            </a:pPr>
            <a:r>
              <a:rPr lang="en-US" dirty="0" smtClean="0"/>
              <a:t>A man  70 kg  teaching </a:t>
            </a:r>
          </a:p>
          <a:p>
            <a:pPr algn="l">
              <a:buNone/>
            </a:pPr>
            <a:r>
              <a:rPr lang="en-US" dirty="0" smtClean="0"/>
              <a:t>Basic resting needs ---- 1764 kcal</a:t>
            </a:r>
          </a:p>
          <a:p>
            <a:pPr algn="l">
              <a:buNone/>
            </a:pPr>
            <a:r>
              <a:rPr lang="en-US" dirty="0" smtClean="0"/>
              <a:t>Light activity----1059 kcal(1764 + 1059 ) = 2823 kcal</a:t>
            </a:r>
          </a:p>
          <a:p>
            <a:pPr algn="l">
              <a:buNone/>
            </a:pPr>
            <a:r>
              <a:rPr lang="en-US" i="1" dirty="0" smtClean="0"/>
              <a:t>( to convert  from  kcal to  kJ  multiply   by  4.18, </a:t>
            </a:r>
          </a:p>
          <a:p>
            <a:pPr algn="l">
              <a:buNone/>
            </a:pPr>
            <a:r>
              <a:rPr lang="en-US" i="1" dirty="0" smtClean="0"/>
              <a:t>or to convert  from kJ  to kcal multiply   by 4.18 )</a:t>
            </a:r>
            <a:endParaRPr lang="en-US" dirty="0" smtClean="0"/>
          </a:p>
          <a:p>
            <a:pPr algn="l">
              <a:buNone/>
            </a:pPr>
            <a:endParaRPr lang="en-US" dirty="0" smtClean="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357166"/>
            <a:ext cx="8229600" cy="5768997"/>
          </a:xfrm>
        </p:spPr>
        <p:txBody>
          <a:bodyPr>
            <a:normAutofit fontScale="85000" lnSpcReduction="10000"/>
          </a:bodyPr>
          <a:lstStyle/>
          <a:p>
            <a:pPr algn="l" rtl="0">
              <a:buNone/>
            </a:pPr>
            <a:r>
              <a:rPr lang="en-US" dirty="0" smtClean="0"/>
              <a:t>   </a:t>
            </a:r>
            <a:r>
              <a:rPr lang="en-US" b="1" dirty="0" smtClean="0"/>
              <a:t>2- Age</a:t>
            </a:r>
            <a:r>
              <a:rPr lang="en-US" dirty="0" smtClean="0"/>
              <a:t>. BMR declines over time.</a:t>
            </a:r>
          </a:p>
          <a:p>
            <a:pPr algn="l" rtl="0">
              <a:buNone/>
            </a:pPr>
            <a:r>
              <a:rPr lang="en-US" b="1" dirty="0" smtClean="0"/>
              <a:t>3- Health</a:t>
            </a:r>
            <a:r>
              <a:rPr lang="en-US" dirty="0" smtClean="0"/>
              <a:t>. Some health conditions (such as fever, infections, and hyperthyroidism) increase BMR. Other conditions (such as hypothyroidism) lower it </a:t>
            </a:r>
          </a:p>
          <a:p>
            <a:pPr algn="l" rtl="0">
              <a:buNone/>
            </a:pPr>
            <a:r>
              <a:rPr lang="en-US" b="1" dirty="0" smtClean="0"/>
              <a:t>4-Stress</a:t>
            </a:r>
            <a:r>
              <a:rPr lang="en-US" dirty="0" smtClean="0"/>
              <a:t>.  </a:t>
            </a:r>
            <a:r>
              <a:rPr lang="en-US" dirty="0" err="1" smtClean="0"/>
              <a:t>Norepinephrine</a:t>
            </a:r>
            <a:r>
              <a:rPr lang="en-US" dirty="0" smtClean="0"/>
              <a:t> and epinephrine raise BMR.</a:t>
            </a:r>
          </a:p>
          <a:p>
            <a:pPr algn="l" rtl="0">
              <a:buNone/>
            </a:pPr>
            <a:r>
              <a:rPr lang="en-US" b="1" dirty="0" smtClean="0"/>
              <a:t>5- Food intake</a:t>
            </a:r>
            <a:r>
              <a:rPr lang="en-US" dirty="0" smtClean="0"/>
              <a:t>. Eating increases the metabolic rate, whereas fasting and extreme dieting decrease it. This is why crash diets often fail to lower body weight permanently. Although weight may fall temporarily, a slower BMR makes it difficult to keep the pounds from returning.</a:t>
            </a:r>
          </a:p>
          <a:p>
            <a:pPr algn="l">
              <a:buNone/>
            </a:pPr>
            <a:r>
              <a:rPr lang="en-US" b="1" dirty="0" smtClean="0"/>
              <a:t>6- Genetics</a:t>
            </a:r>
            <a:r>
              <a:rPr lang="en-US" dirty="0" smtClean="0"/>
              <a:t>. Rates of metabolism vary between individuals, independent of the factors listed above. Genetics plays a strong role in determining your BMR </a:t>
            </a:r>
            <a:endParaRPr lang="ar-IQ"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285728"/>
            <a:ext cx="8229600" cy="5840435"/>
          </a:xfrm>
        </p:spPr>
        <p:txBody>
          <a:bodyPr/>
          <a:lstStyle/>
          <a:p>
            <a:pPr algn="l" rtl="0"/>
            <a:r>
              <a:rPr lang="en-US" dirty="0" smtClean="0"/>
              <a:t>  One way of calculating the BMR is to refer to the surface area of the body . </a:t>
            </a:r>
          </a:p>
          <a:p>
            <a:pPr algn="l" rtl="0"/>
            <a:endParaRPr lang="en-US" b="1" dirty="0" smtClean="0"/>
          </a:p>
          <a:p>
            <a:pPr algn="l" rtl="0">
              <a:buNone/>
            </a:pPr>
            <a:r>
              <a:rPr lang="en-US" b="1" dirty="0" smtClean="0"/>
              <a:t>BMR  for  man</a:t>
            </a:r>
            <a:r>
              <a:rPr lang="en-US" dirty="0" smtClean="0"/>
              <a:t> per square meter  of body surface per hour =40kcal (167kJ).</a:t>
            </a:r>
            <a:r>
              <a:rPr lang="en-US" b="1" dirty="0" smtClean="0"/>
              <a:t>         </a:t>
            </a:r>
            <a:endParaRPr lang="en-US" dirty="0" smtClean="0"/>
          </a:p>
          <a:p>
            <a:pPr algn="l" rtl="0"/>
            <a:endParaRPr lang="en-US" b="1" dirty="0" smtClean="0"/>
          </a:p>
          <a:p>
            <a:pPr algn="l" rtl="0"/>
            <a:endParaRPr lang="en-US" b="1" dirty="0" smtClean="0"/>
          </a:p>
          <a:p>
            <a:pPr algn="l" rtl="0">
              <a:buNone/>
            </a:pPr>
            <a:r>
              <a:rPr lang="en-US" b="1" dirty="0" smtClean="0"/>
              <a:t>BMR  for  woman </a:t>
            </a:r>
            <a:r>
              <a:rPr lang="en-US" dirty="0" smtClean="0"/>
              <a:t>per square meter  of body surface per hour =37kcal (1 45.6kJ).</a:t>
            </a:r>
          </a:p>
          <a:p>
            <a:pPr algn="l">
              <a:buNone/>
            </a:pPr>
            <a:r>
              <a:rPr lang="en-US" dirty="0" smtClean="0"/>
              <a:t>  </a:t>
            </a:r>
            <a:endParaRPr lang="ar-IQ"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357166"/>
            <a:ext cx="8229600" cy="5768997"/>
          </a:xfrm>
        </p:spPr>
        <p:txBody>
          <a:bodyPr>
            <a:normAutofit/>
          </a:bodyPr>
          <a:lstStyle/>
          <a:p>
            <a:pPr algn="l" rtl="0"/>
            <a:r>
              <a:rPr lang="en-US" dirty="0" smtClean="0"/>
              <a:t>  </a:t>
            </a:r>
            <a:r>
              <a:rPr lang="en-US" b="1" dirty="0" smtClean="0"/>
              <a:t>Vitamins are essential for normal function                                          vitamins, </a:t>
            </a:r>
            <a:r>
              <a:rPr lang="en-US" dirty="0" smtClean="0"/>
              <a:t>a group of at least 13 chemicals that are essential for normal functioning. The body can produce only a few vitamins; our skin synthesizes vitamin D when exposed</a:t>
            </a:r>
          </a:p>
          <a:p>
            <a:pPr algn="l" rtl="0"/>
            <a:r>
              <a:rPr lang="en-US" dirty="0" smtClean="0"/>
              <a:t>to sunlight, and bacteria living in the colon manufacture vitamins K, B6, and biotin. We must obtain all others from our food and absorb them in the digestive tract. Vitamins fall into two groups: fat soluble and water soluble.</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214282" y="142852"/>
            <a:ext cx="8929718" cy="6500858"/>
          </a:xfrm>
        </p:spPr>
        <p:txBody>
          <a:bodyPr/>
          <a:lstStyle/>
          <a:p>
            <a:r>
              <a:rPr lang="en-US" dirty="0" smtClean="0"/>
              <a:t>  </a:t>
            </a:r>
            <a:endParaRPr lang="ar-IQ" dirty="0"/>
          </a:p>
        </p:txBody>
      </p:sp>
      <p:pic>
        <p:nvPicPr>
          <p:cNvPr id="4" name="صورة 3"/>
          <p:cNvPicPr/>
          <p:nvPr/>
        </p:nvPicPr>
        <p:blipFill>
          <a:blip r:embed="rId2" cstate="print"/>
          <a:srcRect l="4233" t="3952" r="1290" b="1718"/>
          <a:stretch>
            <a:fillRect/>
          </a:stretch>
        </p:blipFill>
        <p:spPr bwMode="auto">
          <a:xfrm>
            <a:off x="642910" y="0"/>
            <a:ext cx="8143932" cy="6643710"/>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657664" y="142875"/>
            <a:ext cx="8129178" cy="6500835"/>
          </a:xfrm>
          <a:prstGeom prst="rect">
            <a:avLst/>
          </a:prstGeom>
          <a:noFill/>
          <a:ln w="9525">
            <a:noFill/>
            <a:miter lim="800000"/>
            <a:headEnd/>
            <a:tailEnd/>
          </a:ln>
          <a:effec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357166"/>
            <a:ext cx="8229600" cy="6000792"/>
          </a:xfrm>
        </p:spPr>
        <p:txBody>
          <a:bodyPr>
            <a:normAutofit fontScale="85000" lnSpcReduction="20000"/>
          </a:bodyPr>
          <a:lstStyle/>
          <a:p>
            <a:pPr algn="l" rtl="0"/>
            <a:r>
              <a:rPr lang="en-US" dirty="0" smtClean="0"/>
              <a:t> </a:t>
            </a:r>
            <a:r>
              <a:rPr lang="en-US" b="1" dirty="0" smtClean="0"/>
              <a:t>Minerals: Elements essential for body processes: Minerals </a:t>
            </a:r>
            <a:r>
              <a:rPr lang="en-US" dirty="0" smtClean="0"/>
              <a:t>are the atoms of certain</a:t>
            </a:r>
            <a:r>
              <a:rPr lang="en-US" b="1" dirty="0" smtClean="0"/>
              <a:t> </a:t>
            </a:r>
            <a:r>
              <a:rPr lang="en-US" dirty="0" smtClean="0"/>
              <a:t>chemical elements that are also essential</a:t>
            </a:r>
            <a:r>
              <a:rPr lang="en-US" b="1" dirty="0" smtClean="0"/>
              <a:t> </a:t>
            </a:r>
            <a:r>
              <a:rPr lang="en-US" dirty="0" smtClean="0"/>
              <a:t>for body processes. They are</a:t>
            </a:r>
          </a:p>
          <a:p>
            <a:pPr algn="l" rtl="0">
              <a:buNone/>
            </a:pPr>
            <a:r>
              <a:rPr lang="en-US" dirty="0" smtClean="0"/>
              <a:t>the ions in blood plasma and cell cytoplasm (sodium, potassium, chloride, and many others). They represent most of the chemical structure of bone (calcium, phosphorus, and</a:t>
            </a:r>
          </a:p>
          <a:p>
            <a:pPr algn="l" rtl="0">
              <a:buNone/>
            </a:pPr>
            <a:r>
              <a:rPr lang="en-US" dirty="0" smtClean="0"/>
              <a:t>oxygen). They also contribute to the activity of nerves and muscles (sodium, potassium, and calcium), among many other functions. </a:t>
            </a:r>
            <a:r>
              <a:rPr lang="en-US" dirty="0" err="1" smtClean="0"/>
              <a:t>Twentyone</a:t>
            </a:r>
            <a:r>
              <a:rPr lang="en-US" dirty="0" smtClean="0"/>
              <a:t> minerals are considered essential</a:t>
            </a:r>
          </a:p>
          <a:p>
            <a:pPr algn="l" rtl="0">
              <a:buNone/>
            </a:pPr>
            <a:r>
              <a:rPr lang="en-US" dirty="0" smtClean="0"/>
              <a:t>for animals. Nine of the 21 (arsenic, chromium, cobalt, manganese, molybdenum,</a:t>
            </a:r>
          </a:p>
          <a:p>
            <a:pPr algn="l">
              <a:buNone/>
            </a:pPr>
            <a:r>
              <a:rPr lang="en-US" dirty="0" smtClean="0"/>
              <a:t>nickel, selenium, silicon, and vanadium) are called trace minerals because they represent less than 0.01% of your body weight  </a:t>
            </a:r>
            <a:endParaRPr lang="ar-IQ"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357166"/>
            <a:ext cx="8229600" cy="5768997"/>
          </a:xfrm>
        </p:spPr>
        <p:txBody>
          <a:bodyPr>
            <a:noAutofit/>
          </a:bodyPr>
          <a:lstStyle/>
          <a:p>
            <a:pPr>
              <a:buNone/>
            </a:pPr>
            <a:r>
              <a:rPr lang="en-US" sz="2400" b="1" dirty="0" smtClean="0"/>
              <a:t>4</a:t>
            </a:r>
            <a:r>
              <a:rPr lang="en-US" sz="2400" dirty="0" smtClean="0"/>
              <a:t>. </a:t>
            </a:r>
            <a:r>
              <a:rPr lang="en-US" sz="2400" b="1" dirty="0" smtClean="0"/>
              <a:t>Acquisition of Materials and Energy</a:t>
            </a:r>
            <a:r>
              <a:rPr lang="en-US" sz="2400" dirty="0" smtClean="0"/>
              <a:t>:                                         </a:t>
            </a:r>
          </a:p>
          <a:p>
            <a:pPr>
              <a:buNone/>
            </a:pPr>
            <a:r>
              <a:rPr lang="en-US" sz="2400" dirty="0" smtClean="0"/>
              <a:t>  a) Living organisms require an outside source of nutrients and energy.                                </a:t>
            </a:r>
          </a:p>
          <a:p>
            <a:pPr>
              <a:buNone/>
            </a:pPr>
            <a:r>
              <a:rPr lang="en-US" sz="2400" dirty="0" smtClean="0"/>
              <a:t>   b) </a:t>
            </a:r>
            <a:r>
              <a:rPr lang="en-US" sz="2400" b="1" dirty="0" smtClean="0"/>
              <a:t>Energy</a:t>
            </a:r>
            <a:r>
              <a:rPr lang="en-US" sz="2400" dirty="0" smtClean="0"/>
              <a:t> is the capacity to do work.  It can be gained from food intake.</a:t>
            </a:r>
          </a:p>
          <a:p>
            <a:pPr>
              <a:buNone/>
            </a:pPr>
            <a:r>
              <a:rPr lang="en-US" sz="2400" dirty="0" smtClean="0"/>
              <a:t>c) </a:t>
            </a:r>
            <a:r>
              <a:rPr lang="en-US" sz="2400" b="1" dirty="0" smtClean="0"/>
              <a:t>Metabolism</a:t>
            </a:r>
            <a:r>
              <a:rPr lang="en-US" sz="2400" dirty="0" smtClean="0"/>
              <a:t> is the sum of all chemical reactions that occur in a cell.                </a:t>
            </a:r>
          </a:p>
          <a:p>
            <a:pPr>
              <a:buNone/>
            </a:pPr>
            <a:r>
              <a:rPr lang="en-US" sz="2400" dirty="0" smtClean="0"/>
              <a:t>d) </a:t>
            </a:r>
            <a:r>
              <a:rPr lang="en-US" sz="2400" b="1" dirty="0" smtClean="0"/>
              <a:t>Energy</a:t>
            </a:r>
            <a:r>
              <a:rPr lang="en-US" sz="2400" dirty="0" smtClean="0"/>
              <a:t> is required to ensure that metabolism can occur.   </a:t>
            </a:r>
          </a:p>
          <a:p>
            <a:pPr>
              <a:buNone/>
            </a:pPr>
            <a:r>
              <a:rPr lang="en-US" sz="2400" dirty="0" smtClean="0"/>
              <a:t>e) </a:t>
            </a:r>
            <a:r>
              <a:rPr lang="en-US" sz="2400" b="1" dirty="0" smtClean="0"/>
              <a:t>The sun </a:t>
            </a:r>
            <a:r>
              <a:rPr lang="en-US" sz="2400" dirty="0" smtClean="0"/>
              <a:t>is the ultimate source of all energy on Earth.</a:t>
            </a:r>
          </a:p>
          <a:p>
            <a:pPr>
              <a:buNone/>
            </a:pPr>
            <a:r>
              <a:rPr lang="en-US" sz="2400" dirty="0" smtClean="0"/>
              <a:t>f) </a:t>
            </a:r>
            <a:r>
              <a:rPr lang="en-US" sz="2400" b="1" dirty="0" smtClean="0"/>
              <a:t>Photosynthesis</a:t>
            </a:r>
            <a:r>
              <a:rPr lang="en-US" sz="2400" dirty="0" smtClean="0"/>
              <a:t> transforms solar energy into chemical energy in the form organic molecules in plants.</a:t>
            </a:r>
          </a:p>
          <a:p>
            <a:pPr>
              <a:buNone/>
            </a:pPr>
            <a:r>
              <a:rPr lang="en-US" sz="2400" dirty="0" smtClean="0"/>
              <a:t> g) </a:t>
            </a:r>
            <a:r>
              <a:rPr lang="en-US" sz="2400" b="1" dirty="0" smtClean="0"/>
              <a:t>All life acquires </a:t>
            </a:r>
            <a:r>
              <a:rPr lang="en-US" sz="2400" dirty="0" smtClean="0"/>
              <a:t>energy by metabolizing the products of photosynthesis.</a:t>
            </a:r>
          </a:p>
          <a:p>
            <a:pPr>
              <a:buNone/>
            </a:pPr>
            <a:r>
              <a:rPr lang="en-US" sz="2400" dirty="0" smtClean="0"/>
              <a:t>    </a:t>
            </a:r>
            <a:endParaRPr lang="en-US" sz="2400"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285720" y="0"/>
            <a:ext cx="8401080" cy="6643710"/>
          </a:xfrm>
        </p:spPr>
        <p:txBody>
          <a:bodyPr/>
          <a:lstStyle/>
          <a:p>
            <a:pPr algn="l"/>
            <a:r>
              <a:rPr lang="en-US" dirty="0" smtClean="0"/>
              <a:t>  </a:t>
            </a:r>
            <a:r>
              <a:rPr lang="en-US" sz="2400" b="1" dirty="0" smtClean="0">
                <a:cs typeface="+mj-cs"/>
              </a:rPr>
              <a:t>Major minerals in the human body</a:t>
            </a:r>
            <a:endParaRPr lang="en-US" sz="2400" dirty="0" smtClean="0">
              <a:cs typeface="+mj-cs"/>
            </a:endParaRPr>
          </a:p>
          <a:p>
            <a:endParaRPr lang="ar-IQ" dirty="0"/>
          </a:p>
        </p:txBody>
      </p:sp>
      <p:pic>
        <p:nvPicPr>
          <p:cNvPr id="4" name="صورة 3"/>
          <p:cNvPicPr/>
          <p:nvPr/>
        </p:nvPicPr>
        <p:blipFill>
          <a:blip r:embed="rId2" cstate="print"/>
          <a:srcRect/>
          <a:stretch>
            <a:fillRect/>
          </a:stretch>
        </p:blipFill>
        <p:spPr bwMode="auto">
          <a:xfrm>
            <a:off x="428596" y="571480"/>
            <a:ext cx="8286808" cy="6286520"/>
          </a:xfrm>
          <a:prstGeom prst="rect">
            <a:avLst/>
          </a:prstGeom>
          <a:noFill/>
          <a:ln w="9525">
            <a:noFill/>
            <a:miter lim="800000"/>
            <a:headEnd/>
            <a:tailEnd/>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357166"/>
            <a:ext cx="8229600" cy="5768997"/>
          </a:xfrm>
        </p:spPr>
        <p:txBody>
          <a:bodyPr/>
          <a:lstStyle/>
          <a:p>
            <a:pPr>
              <a:buNone/>
            </a:pPr>
            <a:r>
              <a:rPr lang="en-US" dirty="0" smtClean="0"/>
              <a:t>     </a:t>
            </a:r>
            <a:endParaRPr lang="en-US" dirty="0"/>
          </a:p>
        </p:txBody>
      </p:sp>
      <p:sp>
        <p:nvSpPr>
          <p:cNvPr id="4" name="Rectangle 3"/>
          <p:cNvSpPr/>
          <p:nvPr/>
        </p:nvSpPr>
        <p:spPr>
          <a:xfrm>
            <a:off x="1000100" y="1785926"/>
            <a:ext cx="7143799" cy="923330"/>
          </a:xfrm>
          <a:prstGeom prst="rect">
            <a:avLst/>
          </a:prstGeom>
        </p:spPr>
        <p:txBody>
          <a:bodyPr wrap="square">
            <a:spAutoFit/>
          </a:bodyPr>
          <a:lstStyle/>
          <a:p>
            <a:pPr>
              <a:buNone/>
            </a:pPr>
            <a:r>
              <a:rPr lang="en-US" sz="5400" b="1" dirty="0" err="1" smtClean="0"/>
              <a:t>Integumentary</a:t>
            </a:r>
            <a:r>
              <a:rPr lang="en-US" sz="5400" b="1" dirty="0" smtClean="0"/>
              <a:t> System</a:t>
            </a:r>
            <a:endParaRPr lang="ar-IQ" sz="5400" dirty="0" smtClean="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normAutofit fontScale="92500" lnSpcReduction="20000"/>
          </a:bodyPr>
          <a:lstStyle/>
          <a:p>
            <a:pPr>
              <a:buNone/>
            </a:pPr>
            <a:r>
              <a:rPr lang="en-US" b="1" dirty="0" err="1" smtClean="0"/>
              <a:t>Integumentary</a:t>
            </a:r>
            <a:r>
              <a:rPr lang="en-US" b="1" dirty="0" smtClean="0"/>
              <a:t> System:</a:t>
            </a:r>
          </a:p>
          <a:p>
            <a:pPr>
              <a:buNone/>
            </a:pPr>
            <a:r>
              <a:rPr lang="en-US" dirty="0"/>
              <a:t> from the Latin </a:t>
            </a:r>
            <a:r>
              <a:rPr lang="en-US" i="1" dirty="0" err="1"/>
              <a:t>integere</a:t>
            </a:r>
            <a:r>
              <a:rPr lang="en-US" i="1" dirty="0"/>
              <a:t>, </a:t>
            </a:r>
            <a:r>
              <a:rPr lang="en-US" dirty="0"/>
              <a:t>meaning “to cover”).</a:t>
            </a:r>
          </a:p>
          <a:p>
            <a:pPr>
              <a:buNone/>
            </a:pPr>
            <a:r>
              <a:rPr lang="en-US" dirty="0"/>
              <a:t> The </a:t>
            </a:r>
            <a:r>
              <a:rPr lang="en-US" dirty="0" err="1"/>
              <a:t>integumentary</a:t>
            </a:r>
            <a:r>
              <a:rPr lang="en-US" dirty="0"/>
              <a:t> system consists of the skin and its derivatives ;hair, nails, and </a:t>
            </a:r>
            <a:r>
              <a:rPr lang="en-US" dirty="0" err="1"/>
              <a:t>cutaneous</a:t>
            </a:r>
            <a:r>
              <a:rPr lang="en-US" dirty="0"/>
              <a:t> glands .The skin is sometimes called the </a:t>
            </a:r>
            <a:r>
              <a:rPr lang="en-US" dirty="0" err="1"/>
              <a:t>cutaneous</a:t>
            </a:r>
            <a:r>
              <a:rPr lang="en-US" dirty="0"/>
              <a:t> membrane or the integument. Skin covers the body. In an adult, the skin has a surface area of about 1.8 square meters (over 19.5 square feet). It accounts for nearly 15% of the weight of an average human.</a:t>
            </a:r>
          </a:p>
          <a:p>
            <a:pPr>
              <a:buNone/>
            </a:pPr>
            <a:r>
              <a:rPr lang="en-US" b="1" dirty="0"/>
              <a:t> Dermatology </a:t>
            </a:r>
            <a:r>
              <a:rPr lang="en-US" dirty="0"/>
              <a:t>is the scientific study and medical treatment of  the </a:t>
            </a:r>
            <a:r>
              <a:rPr lang="en-US" dirty="0" err="1"/>
              <a:t>integumentary</a:t>
            </a:r>
            <a:r>
              <a:rPr lang="en-US" dirty="0"/>
              <a:t> system.</a:t>
            </a:r>
          </a:p>
          <a:p>
            <a:r>
              <a:rPr lang="en-US" dirty="0" smtClean="0"/>
              <a:t>     </a:t>
            </a:r>
            <a:endParaRPr 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lstStyle/>
          <a:p>
            <a:pPr>
              <a:buNone/>
            </a:pPr>
            <a:r>
              <a:rPr lang="en-US" dirty="0" smtClean="0"/>
              <a:t>The skin  consists of two layers:</a:t>
            </a:r>
          </a:p>
          <a:p>
            <a:pPr marL="0" indent="0">
              <a:buNone/>
            </a:pPr>
            <a:r>
              <a:rPr lang="en-US" dirty="0" smtClean="0"/>
              <a:t>(1) The outer layer of the skin is a stratified </a:t>
            </a:r>
            <a:r>
              <a:rPr lang="en-US" dirty="0" err="1" smtClean="0"/>
              <a:t>squamous</a:t>
            </a:r>
            <a:r>
              <a:rPr lang="en-US" dirty="0" smtClean="0"/>
              <a:t> epithelial tissue called the </a:t>
            </a:r>
            <a:r>
              <a:rPr lang="en-US" b="1" dirty="0" smtClean="0"/>
              <a:t>epidermis</a:t>
            </a:r>
          </a:p>
          <a:p>
            <a:pPr marL="0" indent="0">
              <a:buNone/>
            </a:pPr>
            <a:r>
              <a:rPr lang="en-US" dirty="0" smtClean="0"/>
              <a:t> </a:t>
            </a:r>
          </a:p>
          <a:p>
            <a:pPr>
              <a:buNone/>
            </a:pPr>
            <a:r>
              <a:rPr lang="en-US" dirty="0" smtClean="0"/>
              <a:t>(2)  The deeper connective tissue layer called the </a:t>
            </a:r>
            <a:r>
              <a:rPr lang="en-US" b="1" dirty="0" smtClean="0"/>
              <a:t>dermis</a:t>
            </a:r>
            <a:r>
              <a:rPr lang="en-US" dirty="0" smtClean="0"/>
              <a:t>.</a:t>
            </a:r>
          </a:p>
          <a:p>
            <a:r>
              <a:rPr lang="en-US" dirty="0" smtClean="0"/>
              <a:t>   </a:t>
            </a:r>
            <a:endParaRPr 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500042"/>
            <a:ext cx="8229600" cy="5626121"/>
          </a:xfrm>
        </p:spPr>
        <p:txBody>
          <a:bodyPr/>
          <a:lstStyle/>
          <a:p>
            <a:r>
              <a:rPr lang="en-US" dirty="0" smtClean="0"/>
              <a:t> </a:t>
            </a:r>
            <a:r>
              <a:rPr lang="en-US" b="1" dirty="0" smtClean="0"/>
              <a:t>Functions of the </a:t>
            </a:r>
            <a:r>
              <a:rPr lang="en-US" b="1" dirty="0" err="1" smtClean="0"/>
              <a:t>Integumentary</a:t>
            </a:r>
            <a:r>
              <a:rPr lang="en-US" b="1" dirty="0" smtClean="0"/>
              <a:t> System</a:t>
            </a:r>
            <a:endParaRPr lang="en-US" dirty="0" smtClean="0"/>
          </a:p>
          <a:p>
            <a:pPr marL="0" indent="0">
              <a:buNone/>
            </a:pPr>
            <a:r>
              <a:rPr lang="en-US" b="1" dirty="0" smtClean="0"/>
              <a:t>1- Protective  </a:t>
            </a:r>
          </a:p>
          <a:p>
            <a:pPr marL="0" indent="0">
              <a:buNone/>
            </a:pPr>
            <a:r>
              <a:rPr lang="en-US" dirty="0" smtClean="0"/>
              <a:t>Protection from dehydration (helps prevent our bodies  from drying out)</a:t>
            </a:r>
          </a:p>
          <a:p>
            <a:pPr marL="0" indent="0">
              <a:buNone/>
            </a:pPr>
            <a:r>
              <a:rPr lang="en-US" dirty="0" smtClean="0"/>
              <a:t>■ Protection from injury (such as abrasion)</a:t>
            </a:r>
          </a:p>
          <a:p>
            <a:pPr marL="0" indent="0">
              <a:buNone/>
            </a:pPr>
            <a:r>
              <a:rPr lang="en-US" dirty="0" smtClean="0"/>
              <a:t>■ Defense against invasion by bacteria and viruses </a:t>
            </a:r>
            <a:endParaRPr lang="ar-IQ"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285728"/>
            <a:ext cx="8229600" cy="5840435"/>
          </a:xfrm>
        </p:spPr>
        <p:txBody>
          <a:bodyPr/>
          <a:lstStyle/>
          <a:p>
            <a:pPr marL="0" indent="0">
              <a:buNone/>
            </a:pPr>
            <a:r>
              <a:rPr lang="en-US" dirty="0" smtClean="0"/>
              <a:t> </a:t>
            </a:r>
            <a:r>
              <a:rPr lang="en-US" b="1" dirty="0" smtClean="0"/>
              <a:t>2-Sensory  </a:t>
            </a:r>
            <a:r>
              <a:rPr lang="en-US" dirty="0" smtClean="0"/>
              <a:t>Sensation: provides information about the external world via receptors for touch, vibration, pain, and temperature</a:t>
            </a:r>
            <a:endParaRPr lang="en-US" b="1" dirty="0" smtClean="0"/>
          </a:p>
          <a:p>
            <a:pPr>
              <a:buNone/>
            </a:pPr>
            <a:r>
              <a:rPr lang="en-US" b="1" dirty="0" smtClean="0"/>
              <a:t>3-</a:t>
            </a:r>
            <a:r>
              <a:rPr lang="en-US" dirty="0" smtClean="0"/>
              <a:t> </a:t>
            </a:r>
            <a:r>
              <a:rPr lang="en-US" b="1" dirty="0" smtClean="0"/>
              <a:t>Thermoregulatory  </a:t>
            </a:r>
            <a:r>
              <a:rPr lang="en-US" dirty="0" smtClean="0"/>
              <a:t>Regulation of body temperature </a:t>
            </a:r>
            <a:endParaRPr lang="en-US" b="1" dirty="0" smtClean="0"/>
          </a:p>
          <a:p>
            <a:pPr>
              <a:buNone/>
            </a:pPr>
            <a:r>
              <a:rPr lang="en-US" b="1" dirty="0" smtClean="0"/>
              <a:t>4-Metabolic</a:t>
            </a:r>
            <a:r>
              <a:rPr lang="en-US" dirty="0" smtClean="0"/>
              <a:t>. Synthesis of an inactive form of vitamin D</a:t>
            </a:r>
          </a:p>
          <a:p>
            <a:pPr>
              <a:buNone/>
            </a:pPr>
            <a:r>
              <a:rPr lang="en-US" b="1" dirty="0" smtClean="0"/>
              <a:t>5-</a:t>
            </a:r>
            <a:r>
              <a:rPr lang="en-US" i="1" dirty="0" smtClean="0"/>
              <a:t> </a:t>
            </a:r>
            <a:r>
              <a:rPr lang="en-US" b="1" dirty="0" smtClean="0"/>
              <a:t>Sexual signaling</a:t>
            </a:r>
            <a:endParaRPr lang="ar-IQ" dirty="0" smtClean="0"/>
          </a:p>
          <a:p>
            <a:pPr marL="0" indent="0">
              <a:buNone/>
            </a:pPr>
            <a:r>
              <a:rPr lang="en-US" dirty="0" smtClean="0"/>
              <a:t>    </a:t>
            </a:r>
            <a:endParaRPr 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lstStyle/>
          <a:p>
            <a:pPr>
              <a:buNone/>
            </a:pPr>
            <a:r>
              <a:rPr lang="en-US" b="1" dirty="0" smtClean="0"/>
              <a:t>The Epidermis</a:t>
            </a:r>
            <a:endParaRPr lang="en-US" dirty="0" smtClean="0"/>
          </a:p>
          <a:p>
            <a:pPr>
              <a:buNone/>
            </a:pPr>
            <a:r>
              <a:rPr lang="en-US" dirty="0" smtClean="0"/>
              <a:t>The </a:t>
            </a:r>
            <a:r>
              <a:rPr lang="en-US" b="1" dirty="0" smtClean="0"/>
              <a:t>epidermis</a:t>
            </a:r>
            <a:r>
              <a:rPr lang="en-US" dirty="0" smtClean="0"/>
              <a:t>1 is a keratinized stratified </a:t>
            </a:r>
            <a:r>
              <a:rPr lang="en-US" dirty="0" err="1" smtClean="0"/>
              <a:t>squamous</a:t>
            </a:r>
            <a:r>
              <a:rPr lang="en-US" dirty="0" smtClean="0"/>
              <a:t> </a:t>
            </a:r>
            <a:r>
              <a:rPr lang="en-US" dirty="0" err="1" smtClean="0"/>
              <a:t>epithelium.The</a:t>
            </a:r>
            <a:r>
              <a:rPr lang="en-US" dirty="0" smtClean="0"/>
              <a:t> epidermis usually consists of four zones (five in thick skin), described here in order from deep to superficial:</a:t>
            </a:r>
          </a:p>
          <a:p>
            <a:pPr>
              <a:buNone/>
            </a:pPr>
            <a:r>
              <a:rPr lang="en-US" b="1" dirty="0" smtClean="0"/>
              <a:t>1-Stratum </a:t>
            </a:r>
            <a:r>
              <a:rPr lang="en-US" b="1" dirty="0" err="1" smtClean="0"/>
              <a:t>Basale</a:t>
            </a:r>
            <a:r>
              <a:rPr lang="en-US" b="1" dirty="0" smtClean="0"/>
              <a:t>         2-Stratum </a:t>
            </a:r>
            <a:r>
              <a:rPr lang="en-US" b="1" dirty="0" err="1" smtClean="0"/>
              <a:t>Spinosum</a:t>
            </a:r>
            <a:endParaRPr lang="en-US" b="1" dirty="0" smtClean="0"/>
          </a:p>
          <a:p>
            <a:pPr>
              <a:buNone/>
            </a:pPr>
            <a:r>
              <a:rPr lang="en-US" b="1" dirty="0" smtClean="0"/>
              <a:t>3.</a:t>
            </a:r>
            <a:r>
              <a:rPr lang="en-US" dirty="0" smtClean="0"/>
              <a:t> </a:t>
            </a:r>
            <a:r>
              <a:rPr lang="en-US" b="1" dirty="0" smtClean="0"/>
              <a:t>The stratum </a:t>
            </a:r>
            <a:r>
              <a:rPr lang="en-US" b="1" dirty="0" err="1" smtClean="0"/>
              <a:t>granulosum</a:t>
            </a:r>
            <a:r>
              <a:rPr lang="en-US" b="1" dirty="0" smtClean="0"/>
              <a:t> </a:t>
            </a:r>
          </a:p>
          <a:p>
            <a:pPr>
              <a:buNone/>
            </a:pPr>
            <a:r>
              <a:rPr lang="en-US" b="1" dirty="0" smtClean="0"/>
              <a:t>4. The stratum </a:t>
            </a:r>
            <a:r>
              <a:rPr lang="en-US" b="1" dirty="0" err="1" smtClean="0"/>
              <a:t>lucidum</a:t>
            </a:r>
            <a:endParaRPr lang="en-US" b="1" dirty="0" smtClean="0"/>
          </a:p>
          <a:p>
            <a:pPr>
              <a:buNone/>
            </a:pPr>
            <a:r>
              <a:rPr lang="en-US" b="1" dirty="0" smtClean="0"/>
              <a:t>5-The stratum </a:t>
            </a:r>
            <a:r>
              <a:rPr lang="en-US" b="1" dirty="0" err="1" smtClean="0"/>
              <a:t>corneum</a:t>
            </a:r>
            <a:r>
              <a:rPr lang="en-US" dirty="0" smtClean="0"/>
              <a:t>   </a:t>
            </a:r>
            <a:endParaRPr 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214290"/>
            <a:ext cx="8229600" cy="5911873"/>
          </a:xfrm>
        </p:spPr>
        <p:txBody>
          <a:bodyPr>
            <a:normAutofit lnSpcReduction="10000"/>
          </a:bodyPr>
          <a:lstStyle/>
          <a:p>
            <a:pPr>
              <a:buNone/>
            </a:pPr>
            <a:r>
              <a:rPr lang="en-US" b="1" dirty="0" smtClean="0"/>
              <a:t>The dermis</a:t>
            </a:r>
            <a:r>
              <a:rPr lang="en-US" dirty="0" smtClean="0"/>
              <a:t> is the layer of the skin underlying the epidermis. It is of </a:t>
            </a:r>
            <a:r>
              <a:rPr lang="en-US" dirty="0" err="1" smtClean="0"/>
              <a:t>mesodermal</a:t>
            </a:r>
            <a:r>
              <a:rPr lang="en-US" dirty="0" smtClean="0"/>
              <a:t> origin and is </a:t>
            </a:r>
            <a:r>
              <a:rPr lang="en-US" dirty="0" err="1" smtClean="0"/>
              <a:t>composedof</a:t>
            </a:r>
            <a:r>
              <a:rPr lang="en-US" dirty="0" smtClean="0"/>
              <a:t> dense, irregular connective tissue that contains many type I collagen fibers and networks of thick elastic fibers. Although it is divided into a superficial papillary layer and a </a:t>
            </a:r>
            <a:r>
              <a:rPr lang="en-US" dirty="0" err="1" smtClean="0"/>
              <a:t>deeper,more</a:t>
            </a:r>
            <a:r>
              <a:rPr lang="en-US" dirty="0" smtClean="0"/>
              <a:t> extensive reticular layer, no distinct boundary exists between these layers </a:t>
            </a:r>
          </a:p>
          <a:p>
            <a:pPr>
              <a:buNone/>
            </a:pPr>
            <a:r>
              <a:rPr lang="en-US" dirty="0" smtClean="0"/>
              <a:t> </a:t>
            </a:r>
            <a:r>
              <a:rPr lang="en-US" b="1" dirty="0" smtClean="0"/>
              <a:t>A. The dermal papillary layer</a:t>
            </a:r>
          </a:p>
          <a:p>
            <a:pPr>
              <a:buNone/>
            </a:pPr>
            <a:r>
              <a:rPr lang="en-US" b="1" dirty="0" smtClean="0"/>
              <a:t>B. The dermal reticular layer</a:t>
            </a:r>
            <a:r>
              <a:rPr lang="en-US" dirty="0" smtClean="0"/>
              <a:t> </a:t>
            </a:r>
            <a:endParaRPr lang="ar-IQ" dirty="0" smtClean="0"/>
          </a:p>
          <a:p>
            <a:r>
              <a:rPr lang="en-US" dirty="0" smtClean="0"/>
              <a:t>   </a:t>
            </a:r>
            <a:endParaRPr 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normAutofit fontScale="92500" lnSpcReduction="20000"/>
          </a:bodyPr>
          <a:lstStyle/>
          <a:p>
            <a:pPr>
              <a:buNone/>
            </a:pPr>
            <a:r>
              <a:rPr lang="en-US" b="1" dirty="0" smtClean="0"/>
              <a:t>The hypodermis </a:t>
            </a:r>
            <a:r>
              <a:rPr lang="en-US" dirty="0" smtClean="0"/>
              <a:t>:contains variable amounts of adipose tissue arranged into lobules separated by connective tissue septa. It lies deep to the dermis and is equivalent to the</a:t>
            </a:r>
          </a:p>
          <a:p>
            <a:pPr>
              <a:buNone/>
            </a:pPr>
            <a:r>
              <a:rPr lang="en-US" b="1" dirty="0" smtClean="0"/>
              <a:t>subcutaneous fascia</a:t>
            </a:r>
            <a:r>
              <a:rPr lang="en-US" dirty="0" smtClean="0"/>
              <a:t>. In well nourished individuals and in individuals living in cold</a:t>
            </a:r>
          </a:p>
          <a:p>
            <a:pPr>
              <a:buNone/>
            </a:pPr>
            <a:r>
              <a:rPr lang="en-US" dirty="0" smtClean="0"/>
              <a:t>climates, the adipose tissue can be quite thick. </a:t>
            </a:r>
          </a:p>
          <a:p>
            <a:pPr>
              <a:buNone/>
            </a:pPr>
            <a:r>
              <a:rPr lang="en-US" b="1" dirty="0" smtClean="0"/>
              <a:t>The</a:t>
            </a:r>
            <a:r>
              <a:rPr lang="en-US" dirty="0" smtClean="0"/>
              <a:t> </a:t>
            </a:r>
            <a:r>
              <a:rPr lang="en-US" b="1" dirty="0" smtClean="0"/>
              <a:t>epidermal derivatives of the skin </a:t>
            </a:r>
            <a:r>
              <a:rPr lang="en-US" dirty="0" smtClean="0"/>
              <a:t>(epithelial skin appendages) include the following structures and </a:t>
            </a:r>
            <a:r>
              <a:rPr lang="en-US" dirty="0" err="1" smtClean="0"/>
              <a:t>integumentary</a:t>
            </a:r>
            <a:r>
              <a:rPr lang="en-US" dirty="0" smtClean="0"/>
              <a:t> products Hair follicles and hair  Sweat (</a:t>
            </a:r>
            <a:r>
              <a:rPr lang="en-US" dirty="0" err="1" smtClean="0"/>
              <a:t>sudoriferous</a:t>
            </a:r>
            <a:r>
              <a:rPr lang="en-US" dirty="0" smtClean="0"/>
              <a:t>) glands , Sebaceous glands, Nails  and Mammary glands</a:t>
            </a:r>
          </a:p>
          <a:p>
            <a:r>
              <a:rPr lang="en-US" dirty="0" smtClean="0"/>
              <a:t>    </a:t>
            </a:r>
            <a:endParaRPr 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285728"/>
            <a:ext cx="8229600" cy="5840435"/>
          </a:xfrm>
        </p:spPr>
        <p:txBody>
          <a:bodyPr/>
          <a:lstStyle/>
          <a:p>
            <a:r>
              <a:rPr lang="en-US" dirty="0" smtClean="0"/>
              <a:t>    </a:t>
            </a:r>
            <a:endParaRPr lang="en-US" dirty="0"/>
          </a:p>
        </p:txBody>
      </p:sp>
      <p:pic>
        <p:nvPicPr>
          <p:cNvPr id="4" name="صورة 3"/>
          <p:cNvPicPr/>
          <p:nvPr/>
        </p:nvPicPr>
        <p:blipFill>
          <a:blip r:embed="rId2" cstate="print"/>
          <a:srcRect/>
          <a:stretch>
            <a:fillRect/>
          </a:stretch>
        </p:blipFill>
        <p:spPr bwMode="auto">
          <a:xfrm>
            <a:off x="428596" y="428604"/>
            <a:ext cx="8429683" cy="571504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357166"/>
            <a:ext cx="8229600" cy="5768997"/>
          </a:xfrm>
        </p:spPr>
        <p:txBody>
          <a:bodyPr>
            <a:normAutofit fontScale="92500" lnSpcReduction="20000"/>
          </a:bodyPr>
          <a:lstStyle/>
          <a:p>
            <a:pPr>
              <a:buNone/>
            </a:pPr>
            <a:r>
              <a:rPr lang="en-US" sz="4000" b="1" dirty="0" smtClean="0"/>
              <a:t>5</a:t>
            </a:r>
            <a:r>
              <a:rPr lang="en-US" dirty="0" smtClean="0"/>
              <a:t>. </a:t>
            </a:r>
            <a:r>
              <a:rPr lang="en-US" b="1" dirty="0" smtClean="0"/>
              <a:t>Reproduction and Development</a:t>
            </a:r>
            <a:r>
              <a:rPr lang="en-US" dirty="0" smtClean="0"/>
              <a:t>: </a:t>
            </a:r>
          </a:p>
          <a:p>
            <a:pPr>
              <a:buNone/>
            </a:pPr>
            <a:r>
              <a:rPr lang="en-US" dirty="0" smtClean="0"/>
              <a:t> a) Life comes only from life.    </a:t>
            </a:r>
          </a:p>
          <a:p>
            <a:pPr>
              <a:buNone/>
            </a:pPr>
            <a:r>
              <a:rPr lang="en-US" dirty="0" smtClean="0"/>
              <a:t> b) An organism can </a:t>
            </a:r>
            <a:r>
              <a:rPr lang="en-US" b="1" dirty="0" smtClean="0"/>
              <a:t>reproduce</a:t>
            </a:r>
            <a:r>
              <a:rPr lang="en-US" dirty="0" smtClean="0"/>
              <a:t> or make more  organisms like it.                                </a:t>
            </a:r>
            <a:r>
              <a:rPr lang="ar-IQ" dirty="0" smtClean="0"/>
              <a:t>        </a:t>
            </a:r>
            <a:r>
              <a:rPr lang="en-US" dirty="0" smtClean="0"/>
              <a:t> </a:t>
            </a:r>
          </a:p>
          <a:p>
            <a:pPr>
              <a:buNone/>
            </a:pPr>
            <a:r>
              <a:rPr lang="en-US" dirty="0" smtClean="0"/>
              <a:t> </a:t>
            </a:r>
            <a:r>
              <a:rPr lang="en-US" sz="4000" b="1" dirty="0" smtClean="0"/>
              <a:t>6</a:t>
            </a:r>
            <a:r>
              <a:rPr lang="en-US" dirty="0" smtClean="0"/>
              <a:t>. </a:t>
            </a:r>
            <a:r>
              <a:rPr lang="en-US" b="1" dirty="0" smtClean="0"/>
              <a:t>Genetic Inheritance</a:t>
            </a:r>
            <a:r>
              <a:rPr lang="en-US" dirty="0" smtClean="0"/>
              <a:t>   </a:t>
            </a:r>
          </a:p>
          <a:p>
            <a:pPr>
              <a:buNone/>
            </a:pPr>
            <a:r>
              <a:rPr lang="en-US" dirty="0" smtClean="0"/>
              <a:t>     a) The blueprint for an organism is encoded in</a:t>
            </a:r>
          </a:p>
          <a:p>
            <a:pPr>
              <a:buNone/>
            </a:pPr>
            <a:r>
              <a:rPr lang="en-US" dirty="0" smtClean="0"/>
              <a:t>            the genes of DNA.</a:t>
            </a:r>
          </a:p>
          <a:p>
            <a:pPr algn="ctr">
              <a:buNone/>
            </a:pPr>
            <a:r>
              <a:rPr lang="en-US" dirty="0" smtClean="0"/>
              <a:t>      b) </a:t>
            </a:r>
            <a:r>
              <a:rPr lang="en-US" b="1" dirty="0" smtClean="0"/>
              <a:t>Genes</a:t>
            </a:r>
            <a:r>
              <a:rPr lang="en-US" dirty="0" smtClean="0"/>
              <a:t> contain specific information for how  the organism is to be ordered</a:t>
            </a:r>
          </a:p>
          <a:p>
            <a:pPr algn="ctr">
              <a:buNone/>
            </a:pPr>
            <a:r>
              <a:rPr lang="en-US" dirty="0" smtClean="0"/>
              <a:t>   c) DNA (deoxyribonucleic acid) is the genetic code in all living things.</a:t>
            </a:r>
            <a:r>
              <a:rPr lang="ar-IQ" dirty="0" smtClean="0"/>
              <a:t>   </a:t>
            </a:r>
          </a:p>
          <a:p>
            <a:pPr>
              <a:buNone/>
            </a:pPr>
            <a:r>
              <a:rPr lang="en-US" dirty="0" smtClean="0"/>
              <a:t>    </a:t>
            </a:r>
            <a:endParaRPr 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500042"/>
            <a:ext cx="8229600" cy="5626121"/>
          </a:xfrm>
        </p:spPr>
        <p:txBody>
          <a:bodyPr/>
          <a:lstStyle/>
          <a:p>
            <a:r>
              <a:rPr lang="en-US" dirty="0" smtClean="0"/>
              <a:t>   </a:t>
            </a:r>
            <a:endParaRPr lang="en-US" dirty="0"/>
          </a:p>
        </p:txBody>
      </p:sp>
      <p:pic>
        <p:nvPicPr>
          <p:cNvPr id="4" name="صورة 3"/>
          <p:cNvPicPr/>
          <p:nvPr/>
        </p:nvPicPr>
        <p:blipFill>
          <a:blip r:embed="rId2" cstate="print"/>
          <a:srcRect/>
          <a:stretch>
            <a:fillRect/>
          </a:stretch>
        </p:blipFill>
        <p:spPr bwMode="auto">
          <a:xfrm>
            <a:off x="142844" y="142852"/>
            <a:ext cx="9001156" cy="6500858"/>
          </a:xfrm>
          <a:prstGeom prst="rect">
            <a:avLst/>
          </a:prstGeom>
          <a:noFill/>
          <a:ln w="9525">
            <a:noFill/>
            <a:miter lim="800000"/>
            <a:headEnd/>
            <a:tailEnd/>
          </a:ln>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357166"/>
            <a:ext cx="8229600" cy="5768997"/>
          </a:xfrm>
        </p:spPr>
        <p:txBody>
          <a:bodyPr/>
          <a:lstStyle/>
          <a:p>
            <a:pPr>
              <a:buNone/>
            </a:pPr>
            <a:endParaRPr lang="en-US" b="1" dirty="0" smtClean="0"/>
          </a:p>
          <a:p>
            <a:pPr>
              <a:buNone/>
            </a:pPr>
            <a:endParaRPr lang="en-US" b="1" dirty="0"/>
          </a:p>
          <a:p>
            <a:pPr>
              <a:buNone/>
            </a:pPr>
            <a:endParaRPr lang="en-US" b="1" dirty="0" smtClean="0"/>
          </a:p>
          <a:p>
            <a:pPr>
              <a:buNone/>
            </a:pPr>
            <a:r>
              <a:rPr lang="en-US" sz="6000" b="1" dirty="0" smtClean="0"/>
              <a:t>Reproductive System</a:t>
            </a:r>
            <a:endParaRPr lang="en-US" sz="6000" dirty="0" smtClean="0"/>
          </a:p>
          <a:p>
            <a:pPr>
              <a:buNone/>
            </a:pPr>
            <a:endParaRPr lang="en-US" b="1" dirty="0"/>
          </a:p>
          <a:p>
            <a:pPr>
              <a:buNone/>
            </a:pPr>
            <a:r>
              <a:rPr lang="en-US" dirty="0" smtClean="0"/>
              <a:t> </a:t>
            </a:r>
            <a:endParaRPr 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lstStyle/>
          <a:p>
            <a:pPr>
              <a:buNone/>
            </a:pPr>
            <a:r>
              <a:rPr lang="en-US" b="1" dirty="0" smtClean="0"/>
              <a:t>Reproductive System</a:t>
            </a:r>
            <a:endParaRPr lang="en-US" dirty="0" smtClean="0"/>
          </a:p>
          <a:p>
            <a:pPr>
              <a:buNone/>
            </a:pPr>
            <a:r>
              <a:rPr lang="en-US" dirty="0" smtClean="0"/>
              <a:t>In the life , Reproduction is an essential process for the survival  of  species.  </a:t>
            </a:r>
          </a:p>
          <a:p>
            <a:pPr>
              <a:buNone/>
            </a:pPr>
            <a:r>
              <a:rPr lang="en-US" dirty="0" smtClean="0"/>
              <a:t> Reproductive  system is consisting of : </a:t>
            </a:r>
          </a:p>
          <a:p>
            <a:pPr>
              <a:buNone/>
            </a:pPr>
            <a:r>
              <a:rPr lang="en-US" dirty="0" smtClean="0"/>
              <a:t>A-Basic  or Primary  sex  organs( gonads in general  are  ovaries or testis) .</a:t>
            </a:r>
          </a:p>
          <a:p>
            <a:pPr>
              <a:buNone/>
            </a:pPr>
            <a:r>
              <a:rPr lang="en-US" dirty="0" smtClean="0"/>
              <a:t>B-</a:t>
            </a:r>
            <a:r>
              <a:rPr lang="en-US" dirty="0" err="1" smtClean="0"/>
              <a:t>Secondry</a:t>
            </a:r>
            <a:r>
              <a:rPr lang="en-US" dirty="0" smtClean="0"/>
              <a:t> or  Accessory   sex  organs ( genital  ducts ). </a:t>
            </a:r>
          </a:p>
          <a:p>
            <a:r>
              <a:rPr lang="en-US" dirty="0" smtClean="0"/>
              <a:t>   </a:t>
            </a:r>
            <a:endParaRPr 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lstStyle/>
          <a:p>
            <a:pPr>
              <a:buNone/>
            </a:pPr>
            <a:r>
              <a:rPr lang="en-US" b="1" dirty="0" smtClean="0"/>
              <a:t>Male Reproductive System</a:t>
            </a:r>
            <a:endParaRPr lang="en-US" dirty="0" smtClean="0"/>
          </a:p>
          <a:p>
            <a:pPr>
              <a:buNone/>
            </a:pPr>
            <a:r>
              <a:rPr lang="en-US" dirty="0" smtClean="0"/>
              <a:t>The male reproductive system includes the organs . The male gonads, or primary sex organs, are paired testes (sing., testis), suspended within the sacs of the scrotum</a:t>
            </a:r>
            <a:r>
              <a:rPr lang="en-US" b="1" dirty="0" smtClean="0"/>
              <a:t>  </a:t>
            </a:r>
            <a:endParaRPr lang="en-US" dirty="0" smtClean="0"/>
          </a:p>
          <a:p>
            <a:pPr>
              <a:buNone/>
            </a:pPr>
            <a:r>
              <a:rPr lang="en-US" b="1" dirty="0" smtClean="0"/>
              <a:t>Male Reproductive Organs</a:t>
            </a:r>
            <a:endParaRPr lang="en-US" dirty="0" smtClean="0"/>
          </a:p>
          <a:p>
            <a:pPr>
              <a:buNone/>
            </a:pPr>
            <a:r>
              <a:rPr lang="en-US" dirty="0" smtClean="0"/>
              <a:t>In humans, the male reproductive system consists the  parts that : </a:t>
            </a:r>
          </a:p>
          <a:p>
            <a:pPr>
              <a:buNone/>
            </a:pPr>
            <a:r>
              <a:rPr lang="en-US" dirty="0" smtClean="0"/>
              <a:t>   </a:t>
            </a:r>
            <a:endParaRPr 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214282" y="285728"/>
            <a:ext cx="8643998" cy="5840435"/>
          </a:xfrm>
        </p:spPr>
        <p:txBody>
          <a:bodyPr>
            <a:normAutofit fontScale="55000" lnSpcReduction="20000"/>
          </a:bodyPr>
          <a:lstStyle/>
          <a:p>
            <a:pPr>
              <a:buNone/>
            </a:pPr>
            <a:r>
              <a:rPr lang="en-US" sz="4600" b="1" dirty="0" smtClean="0"/>
              <a:t>The Male Reproductive System</a:t>
            </a:r>
            <a:endParaRPr lang="en-US" sz="4600" dirty="0" smtClean="0"/>
          </a:p>
          <a:p>
            <a:pPr>
              <a:buNone/>
            </a:pPr>
            <a:r>
              <a:rPr lang="en-US" sz="4600" dirty="0" smtClean="0"/>
              <a:t>In humans, the male reproductive system consists of the parts: </a:t>
            </a:r>
          </a:p>
          <a:p>
            <a:pPr>
              <a:buNone/>
            </a:pPr>
            <a:r>
              <a:rPr lang="en-US" sz="5800" b="1" dirty="0" smtClean="0"/>
              <a:t>(1)</a:t>
            </a:r>
            <a:r>
              <a:rPr lang="en-US" sz="4600" dirty="0" smtClean="0"/>
              <a:t> the two testes which produce </a:t>
            </a:r>
            <a:r>
              <a:rPr lang="en-US" sz="4600" b="1" dirty="0" smtClean="0"/>
              <a:t>sex </a:t>
            </a:r>
            <a:r>
              <a:rPr lang="en-US" sz="4600" dirty="0" smtClean="0"/>
              <a:t>steroid hormones and sperm.</a:t>
            </a:r>
          </a:p>
          <a:p>
            <a:pPr>
              <a:buNone/>
            </a:pPr>
            <a:r>
              <a:rPr lang="en-US" sz="5800" dirty="0" smtClean="0"/>
              <a:t> </a:t>
            </a:r>
            <a:r>
              <a:rPr lang="en-US" sz="5800" b="1" dirty="0" smtClean="0"/>
              <a:t>(2) </a:t>
            </a:r>
            <a:r>
              <a:rPr lang="en-US" sz="4600" dirty="0" smtClean="0"/>
              <a:t>the two </a:t>
            </a:r>
            <a:r>
              <a:rPr lang="en-US" sz="4600" dirty="0" err="1" smtClean="0"/>
              <a:t>epididymides</a:t>
            </a:r>
            <a:r>
              <a:rPr lang="en-US" sz="4600" dirty="0" smtClean="0"/>
              <a:t>, which store sperm produced in the testes.</a:t>
            </a:r>
          </a:p>
          <a:p>
            <a:pPr>
              <a:buNone/>
            </a:pPr>
            <a:r>
              <a:rPr lang="en-US" sz="5800" dirty="0" smtClean="0"/>
              <a:t> </a:t>
            </a:r>
            <a:r>
              <a:rPr lang="en-US" sz="5800" b="1" dirty="0" smtClean="0"/>
              <a:t>(3) </a:t>
            </a:r>
            <a:r>
              <a:rPr lang="en-US" sz="4600" dirty="0" smtClean="0"/>
              <a:t>a pair of ducts, each known as a vas deferens that conducts sperm from the </a:t>
            </a:r>
            <a:r>
              <a:rPr lang="en-US" sz="4600" dirty="0" err="1" smtClean="0"/>
              <a:t>epididymis</a:t>
            </a:r>
            <a:r>
              <a:rPr lang="en-US" sz="4600" dirty="0" smtClean="0"/>
              <a:t> of each testis to the urethra.</a:t>
            </a:r>
          </a:p>
          <a:p>
            <a:pPr>
              <a:buNone/>
            </a:pPr>
            <a:r>
              <a:rPr lang="en-US" sz="5800" dirty="0" smtClean="0"/>
              <a:t> </a:t>
            </a:r>
            <a:r>
              <a:rPr lang="en-US" sz="5800" b="1" dirty="0" smtClean="0"/>
              <a:t>(4) </a:t>
            </a:r>
            <a:r>
              <a:rPr lang="en-US" sz="4600" dirty="0" smtClean="0"/>
              <a:t>sex accessory glands, which produce secretions that make up the hulk of the ejaculate.</a:t>
            </a:r>
          </a:p>
          <a:p>
            <a:pPr>
              <a:buNone/>
            </a:pPr>
            <a:r>
              <a:rPr lang="en-US" sz="4600" dirty="0" smtClean="0"/>
              <a:t> </a:t>
            </a:r>
            <a:r>
              <a:rPr lang="en-US" sz="4600" b="1" dirty="0" smtClean="0"/>
              <a:t>(5) </a:t>
            </a:r>
            <a:r>
              <a:rPr lang="en-US" sz="4600" dirty="0" smtClean="0"/>
              <a:t>the urethra which conducts sperm to the outside. </a:t>
            </a:r>
          </a:p>
          <a:p>
            <a:pPr>
              <a:buNone/>
            </a:pPr>
            <a:r>
              <a:rPr lang="en-US" sz="4600" b="1" dirty="0" smtClean="0"/>
              <a:t>( 6 )</a:t>
            </a:r>
            <a:r>
              <a:rPr lang="en-US" sz="4600" b="1" i="1" dirty="0" smtClean="0"/>
              <a:t> </a:t>
            </a:r>
            <a:r>
              <a:rPr lang="en-US" sz="4600" dirty="0" smtClean="0"/>
              <a:t>the penis the organ of copulation.</a:t>
            </a:r>
          </a:p>
          <a:p>
            <a:pPr>
              <a:buNone/>
            </a:pPr>
            <a:r>
              <a:rPr lang="en-US" sz="4600" b="1" dirty="0" smtClean="0"/>
              <a:t>(7) </a:t>
            </a:r>
            <a:r>
              <a:rPr lang="en-US" sz="4600" dirty="0" smtClean="0"/>
              <a:t>the </a:t>
            </a:r>
            <a:r>
              <a:rPr lang="en-US" sz="4600" dirty="0" err="1" smtClean="0"/>
              <a:t>scrotuma</a:t>
            </a:r>
            <a:r>
              <a:rPr lang="en-US" sz="4600" dirty="0" smtClean="0"/>
              <a:t> sac that houses the testes</a:t>
            </a:r>
          </a:p>
          <a:p>
            <a:pPr>
              <a:buNone/>
            </a:pPr>
            <a:r>
              <a:rPr lang="ar-IQ" sz="4600" dirty="0" smtClean="0"/>
              <a:t> </a:t>
            </a:r>
          </a:p>
          <a:p>
            <a:pPr>
              <a:buNone/>
            </a:pPr>
            <a:r>
              <a:rPr lang="en-US" dirty="0" smtClean="0"/>
              <a:t> </a:t>
            </a:r>
            <a:endParaRPr lang="en-US"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142844" y="214290"/>
            <a:ext cx="8543956" cy="6429420"/>
          </a:xfrm>
        </p:spPr>
        <p:txBody>
          <a:bodyPr/>
          <a:lstStyle/>
          <a:p>
            <a:r>
              <a:rPr lang="en-US" b="1" dirty="0" smtClean="0"/>
              <a:t>Male Reproductive Organs</a:t>
            </a:r>
            <a:endParaRPr lang="en-US" dirty="0" smtClean="0"/>
          </a:p>
          <a:p>
            <a:pPr>
              <a:buNone/>
            </a:pPr>
            <a:r>
              <a:rPr lang="en-US" dirty="0" smtClean="0"/>
              <a:t>   </a:t>
            </a:r>
            <a:endParaRPr lang="en-US" dirty="0"/>
          </a:p>
        </p:txBody>
      </p:sp>
      <p:graphicFrame>
        <p:nvGraphicFramePr>
          <p:cNvPr id="4" name="Table 3"/>
          <p:cNvGraphicFramePr>
            <a:graphicFrameLocks noGrp="1"/>
          </p:cNvGraphicFramePr>
          <p:nvPr/>
        </p:nvGraphicFramePr>
        <p:xfrm>
          <a:off x="214282" y="1000108"/>
          <a:ext cx="8143932" cy="3853048"/>
        </p:xfrm>
        <a:graphic>
          <a:graphicData uri="http://schemas.openxmlformats.org/drawingml/2006/table">
            <a:tbl>
              <a:tblPr firstRow="1" bandRow="1">
                <a:tableStyleId>{5C22544A-7EE6-4342-B048-85BDC9FD1C3A}</a:tableStyleId>
              </a:tblPr>
              <a:tblGrid>
                <a:gridCol w="2714644"/>
                <a:gridCol w="5429288"/>
              </a:tblGrid>
              <a:tr h="571504">
                <a:tc>
                  <a:txBody>
                    <a:bodyPr/>
                    <a:lstStyle/>
                    <a:p>
                      <a:pPr algn="l" rtl="0">
                        <a:lnSpc>
                          <a:spcPct val="115000"/>
                        </a:lnSpc>
                        <a:spcAft>
                          <a:spcPts val="0"/>
                        </a:spcAft>
                      </a:pPr>
                      <a:r>
                        <a:rPr lang="en-US" sz="2000" b="1" dirty="0">
                          <a:latin typeface="Times New Roman"/>
                          <a:ea typeface="Calibri"/>
                          <a:cs typeface="Arial"/>
                        </a:rPr>
                        <a:t>Organ</a:t>
                      </a:r>
                      <a:endParaRPr lang="en-US" sz="2000" dirty="0">
                        <a:latin typeface="Calibri"/>
                        <a:ea typeface="Calibri"/>
                        <a:cs typeface="Arial"/>
                      </a:endParaRPr>
                    </a:p>
                  </a:txBody>
                  <a:tcPr marL="68580" marR="68580" marT="0" marB="0"/>
                </a:tc>
                <a:tc>
                  <a:txBody>
                    <a:bodyPr/>
                    <a:lstStyle/>
                    <a:p>
                      <a:pPr algn="l" rtl="0">
                        <a:lnSpc>
                          <a:spcPct val="115000"/>
                        </a:lnSpc>
                        <a:spcAft>
                          <a:spcPts val="0"/>
                        </a:spcAft>
                      </a:pPr>
                      <a:r>
                        <a:rPr lang="en-US" sz="2000" b="1" dirty="0">
                          <a:latin typeface="Times New Roman"/>
                          <a:ea typeface="Calibri"/>
                          <a:cs typeface="Arial"/>
                        </a:rPr>
                        <a:t>Function</a:t>
                      </a:r>
                      <a:endParaRPr lang="en-US" sz="2000" dirty="0">
                        <a:latin typeface="Calibri"/>
                        <a:ea typeface="Calibri"/>
                        <a:cs typeface="Arial"/>
                      </a:endParaRPr>
                    </a:p>
                  </a:txBody>
                  <a:tcPr marL="68580" marR="68580" marT="0" marB="0"/>
                </a:tc>
              </a:tr>
              <a:tr h="3281544">
                <a:tc>
                  <a:txBody>
                    <a:bodyPr/>
                    <a:lstStyle/>
                    <a:p>
                      <a:pPr algn="l" rtl="0">
                        <a:lnSpc>
                          <a:spcPct val="115000"/>
                        </a:lnSpc>
                        <a:spcAft>
                          <a:spcPts val="0"/>
                        </a:spcAft>
                      </a:pPr>
                      <a:r>
                        <a:rPr lang="en-US" sz="2000" dirty="0">
                          <a:latin typeface="Times New Roman"/>
                          <a:ea typeface="Calibri"/>
                          <a:cs typeface="Arial"/>
                        </a:rPr>
                        <a:t>Testes </a:t>
                      </a:r>
                      <a:endParaRPr lang="en-US" sz="2000" dirty="0">
                        <a:latin typeface="Calibri"/>
                        <a:ea typeface="Calibri"/>
                        <a:cs typeface="Arial"/>
                      </a:endParaRPr>
                    </a:p>
                    <a:p>
                      <a:pPr algn="l" rtl="0">
                        <a:lnSpc>
                          <a:spcPct val="115000"/>
                        </a:lnSpc>
                        <a:spcAft>
                          <a:spcPts val="0"/>
                        </a:spcAft>
                      </a:pPr>
                      <a:r>
                        <a:rPr lang="en-US" sz="2000" dirty="0" err="1">
                          <a:latin typeface="Times New Roman"/>
                          <a:ea typeface="Calibri"/>
                          <a:cs typeface="Arial"/>
                        </a:rPr>
                        <a:t>Epididymides</a:t>
                      </a:r>
                      <a:endParaRPr lang="en-US" sz="2000" dirty="0">
                        <a:latin typeface="Calibri"/>
                        <a:ea typeface="Calibri"/>
                        <a:cs typeface="Arial"/>
                      </a:endParaRPr>
                    </a:p>
                    <a:p>
                      <a:pPr algn="l" rtl="0">
                        <a:lnSpc>
                          <a:spcPct val="115000"/>
                        </a:lnSpc>
                        <a:spcAft>
                          <a:spcPts val="0"/>
                        </a:spcAft>
                      </a:pPr>
                      <a:r>
                        <a:rPr lang="en-US" sz="2000" dirty="0" err="1">
                          <a:latin typeface="Times New Roman"/>
                          <a:ea typeface="Calibri"/>
                          <a:cs typeface="Arial"/>
                        </a:rPr>
                        <a:t>Vasa</a:t>
                      </a:r>
                      <a:r>
                        <a:rPr lang="en-US" sz="2000" dirty="0">
                          <a:latin typeface="Times New Roman"/>
                          <a:ea typeface="Calibri"/>
                          <a:cs typeface="Arial"/>
                        </a:rPr>
                        <a:t> </a:t>
                      </a:r>
                      <a:r>
                        <a:rPr lang="en-US" sz="2000" dirty="0" err="1">
                          <a:latin typeface="Times New Roman"/>
                          <a:ea typeface="Calibri"/>
                          <a:cs typeface="Arial"/>
                        </a:rPr>
                        <a:t>deferentia</a:t>
                      </a:r>
                      <a:endParaRPr lang="en-US" sz="2000" dirty="0">
                        <a:latin typeface="Calibri"/>
                        <a:ea typeface="Calibri"/>
                        <a:cs typeface="Arial"/>
                      </a:endParaRPr>
                    </a:p>
                    <a:p>
                      <a:pPr algn="l" rtl="0">
                        <a:lnSpc>
                          <a:spcPct val="115000"/>
                        </a:lnSpc>
                        <a:spcAft>
                          <a:spcPts val="0"/>
                        </a:spcAft>
                      </a:pPr>
                      <a:r>
                        <a:rPr lang="en-US" sz="2000" dirty="0">
                          <a:latin typeface="Times New Roman"/>
                          <a:ea typeface="Calibri"/>
                          <a:cs typeface="Arial"/>
                        </a:rPr>
                        <a:t>Seminal vesicles</a:t>
                      </a:r>
                      <a:endParaRPr lang="en-US" sz="2000" dirty="0">
                        <a:latin typeface="Calibri"/>
                        <a:ea typeface="Calibri"/>
                        <a:cs typeface="Arial"/>
                      </a:endParaRPr>
                    </a:p>
                    <a:p>
                      <a:pPr algn="l" rtl="0">
                        <a:lnSpc>
                          <a:spcPct val="115000"/>
                        </a:lnSpc>
                        <a:spcAft>
                          <a:spcPts val="0"/>
                        </a:spcAft>
                      </a:pPr>
                      <a:r>
                        <a:rPr lang="en-US" sz="2000" dirty="0">
                          <a:latin typeface="Times New Roman"/>
                          <a:ea typeface="Calibri"/>
                          <a:cs typeface="Arial"/>
                        </a:rPr>
                        <a:t>Prostate gland</a:t>
                      </a:r>
                      <a:endParaRPr lang="en-US" sz="2000" dirty="0">
                        <a:latin typeface="Calibri"/>
                        <a:ea typeface="Calibri"/>
                        <a:cs typeface="Arial"/>
                      </a:endParaRPr>
                    </a:p>
                    <a:p>
                      <a:pPr algn="l" rtl="0">
                        <a:lnSpc>
                          <a:spcPct val="115000"/>
                        </a:lnSpc>
                        <a:spcAft>
                          <a:spcPts val="0"/>
                        </a:spcAft>
                      </a:pPr>
                      <a:r>
                        <a:rPr lang="en-US" sz="2000" dirty="0">
                          <a:latin typeface="Times New Roman"/>
                          <a:ea typeface="Calibri"/>
                          <a:cs typeface="Arial"/>
                        </a:rPr>
                        <a:t>Urethra</a:t>
                      </a:r>
                      <a:endParaRPr lang="en-US" sz="2000" dirty="0">
                        <a:latin typeface="Calibri"/>
                        <a:ea typeface="Calibri"/>
                        <a:cs typeface="Arial"/>
                      </a:endParaRPr>
                    </a:p>
                    <a:p>
                      <a:pPr algn="l" rtl="0">
                        <a:lnSpc>
                          <a:spcPct val="115000"/>
                        </a:lnSpc>
                        <a:spcAft>
                          <a:spcPts val="0"/>
                        </a:spcAft>
                      </a:pPr>
                      <a:r>
                        <a:rPr lang="en-US" sz="2000" dirty="0" err="1">
                          <a:latin typeface="Times New Roman"/>
                          <a:ea typeface="Calibri"/>
                          <a:cs typeface="Arial"/>
                        </a:rPr>
                        <a:t>Bulbourethral</a:t>
                      </a:r>
                      <a:r>
                        <a:rPr lang="en-US" sz="2000" dirty="0">
                          <a:latin typeface="Times New Roman"/>
                          <a:ea typeface="Calibri"/>
                          <a:cs typeface="Arial"/>
                        </a:rPr>
                        <a:t> glands</a:t>
                      </a:r>
                      <a:endParaRPr lang="en-US" sz="2000" dirty="0">
                        <a:latin typeface="Calibri"/>
                        <a:ea typeface="Calibri"/>
                        <a:cs typeface="Arial"/>
                      </a:endParaRPr>
                    </a:p>
                    <a:p>
                      <a:pPr algn="l" rtl="0">
                        <a:lnSpc>
                          <a:spcPct val="115000"/>
                        </a:lnSpc>
                        <a:spcAft>
                          <a:spcPts val="0"/>
                        </a:spcAft>
                      </a:pPr>
                      <a:r>
                        <a:rPr lang="en-US" sz="2000" dirty="0">
                          <a:latin typeface="Times New Roman"/>
                          <a:ea typeface="Calibri"/>
                          <a:cs typeface="Arial"/>
                        </a:rPr>
                        <a:t>Penis</a:t>
                      </a:r>
                      <a:endParaRPr lang="en-US" sz="2000" dirty="0">
                        <a:latin typeface="Calibri"/>
                        <a:ea typeface="Calibri"/>
                        <a:cs typeface="Arial"/>
                      </a:endParaRPr>
                    </a:p>
                    <a:p>
                      <a:pPr algn="l" rtl="0">
                        <a:lnSpc>
                          <a:spcPct val="115000"/>
                        </a:lnSpc>
                        <a:spcAft>
                          <a:spcPts val="0"/>
                        </a:spcAft>
                      </a:pPr>
                      <a:r>
                        <a:rPr lang="en-US" sz="2000" dirty="0" err="1">
                          <a:latin typeface="Times New Roman"/>
                          <a:ea typeface="Calibri"/>
                          <a:cs typeface="Arial"/>
                        </a:rPr>
                        <a:t>scrotuma</a:t>
                      </a:r>
                      <a:r>
                        <a:rPr lang="en-US" sz="2000" dirty="0">
                          <a:latin typeface="Times New Roman"/>
                          <a:ea typeface="Calibri"/>
                          <a:cs typeface="Arial"/>
                        </a:rPr>
                        <a:t> sac</a:t>
                      </a:r>
                      <a:endParaRPr lang="en-US" sz="2000" dirty="0">
                        <a:latin typeface="Calibri"/>
                        <a:ea typeface="Calibri"/>
                        <a:cs typeface="Arial"/>
                      </a:endParaRPr>
                    </a:p>
                  </a:txBody>
                  <a:tcPr marL="68580" marR="68580" marT="0" marB="0"/>
                </a:tc>
                <a:tc>
                  <a:txBody>
                    <a:bodyPr/>
                    <a:lstStyle/>
                    <a:p>
                      <a:pPr algn="l" rtl="0">
                        <a:lnSpc>
                          <a:spcPct val="115000"/>
                        </a:lnSpc>
                        <a:spcAft>
                          <a:spcPts val="0"/>
                        </a:spcAft>
                      </a:pPr>
                      <a:r>
                        <a:rPr lang="en-US" sz="2000" dirty="0">
                          <a:latin typeface="Times New Roman"/>
                          <a:ea typeface="Calibri"/>
                          <a:cs typeface="Arial"/>
                        </a:rPr>
                        <a:t>Produce sperm and sex hormones(steroids)</a:t>
                      </a:r>
                      <a:endParaRPr lang="en-US" sz="2000" dirty="0">
                        <a:latin typeface="Calibri"/>
                        <a:ea typeface="Calibri"/>
                        <a:cs typeface="Arial"/>
                      </a:endParaRPr>
                    </a:p>
                    <a:p>
                      <a:pPr algn="l" rtl="0">
                        <a:lnSpc>
                          <a:spcPct val="115000"/>
                        </a:lnSpc>
                        <a:spcAft>
                          <a:spcPts val="0"/>
                        </a:spcAft>
                      </a:pPr>
                      <a:r>
                        <a:rPr lang="en-US" sz="2000" dirty="0">
                          <a:latin typeface="Times New Roman"/>
                          <a:ea typeface="Calibri"/>
                          <a:cs typeface="Arial"/>
                        </a:rPr>
                        <a:t>Where sperm mature and some sperm are stored</a:t>
                      </a:r>
                      <a:endParaRPr lang="en-US" sz="2000" dirty="0">
                        <a:latin typeface="Calibri"/>
                        <a:ea typeface="Calibri"/>
                        <a:cs typeface="Arial"/>
                      </a:endParaRPr>
                    </a:p>
                    <a:p>
                      <a:pPr algn="l" rtl="0">
                        <a:lnSpc>
                          <a:spcPct val="115000"/>
                        </a:lnSpc>
                        <a:spcAft>
                          <a:spcPts val="0"/>
                        </a:spcAft>
                      </a:pPr>
                      <a:r>
                        <a:rPr lang="en-US" sz="2000" dirty="0">
                          <a:latin typeface="Times New Roman"/>
                          <a:ea typeface="Calibri"/>
                          <a:cs typeface="Arial"/>
                        </a:rPr>
                        <a:t>Conduct sperm to urethra and store sperm</a:t>
                      </a:r>
                      <a:endParaRPr lang="en-US" sz="2000" dirty="0">
                        <a:latin typeface="Calibri"/>
                        <a:ea typeface="Calibri"/>
                        <a:cs typeface="Arial"/>
                      </a:endParaRPr>
                    </a:p>
                    <a:p>
                      <a:pPr algn="l" rtl="0">
                        <a:lnSpc>
                          <a:spcPct val="115000"/>
                        </a:lnSpc>
                        <a:spcAft>
                          <a:spcPts val="0"/>
                        </a:spcAft>
                      </a:pPr>
                      <a:r>
                        <a:rPr lang="en-US" sz="2000" dirty="0">
                          <a:latin typeface="Times New Roman"/>
                          <a:ea typeface="Calibri"/>
                          <a:cs typeface="Arial"/>
                        </a:rPr>
                        <a:t>Contribute nutrients and fluid to semen</a:t>
                      </a:r>
                      <a:endParaRPr lang="en-US" sz="2000" dirty="0">
                        <a:latin typeface="Calibri"/>
                        <a:ea typeface="Calibri"/>
                        <a:cs typeface="Arial"/>
                      </a:endParaRPr>
                    </a:p>
                    <a:p>
                      <a:pPr algn="l" rtl="0">
                        <a:lnSpc>
                          <a:spcPct val="115000"/>
                        </a:lnSpc>
                        <a:spcAft>
                          <a:spcPts val="0"/>
                        </a:spcAft>
                      </a:pPr>
                      <a:r>
                        <a:rPr lang="en-US" sz="2000" dirty="0">
                          <a:latin typeface="Times New Roman"/>
                          <a:ea typeface="Calibri"/>
                          <a:cs typeface="Arial"/>
                        </a:rPr>
                        <a:t>Contributes basic fluid to semen</a:t>
                      </a:r>
                      <a:endParaRPr lang="en-US" sz="2000" dirty="0">
                        <a:latin typeface="Calibri"/>
                        <a:ea typeface="Calibri"/>
                        <a:cs typeface="Arial"/>
                      </a:endParaRPr>
                    </a:p>
                    <a:p>
                      <a:pPr algn="l" rtl="0">
                        <a:lnSpc>
                          <a:spcPct val="115000"/>
                        </a:lnSpc>
                        <a:spcAft>
                          <a:spcPts val="0"/>
                        </a:spcAft>
                      </a:pPr>
                      <a:r>
                        <a:rPr lang="en-US" sz="2000" dirty="0">
                          <a:latin typeface="Times New Roman"/>
                          <a:ea typeface="Calibri"/>
                          <a:cs typeface="Arial"/>
                        </a:rPr>
                        <a:t>Conducts sperm</a:t>
                      </a:r>
                      <a:r>
                        <a:rPr lang="en-US" sz="2000" dirty="0">
                          <a:latin typeface="TimesNewRomanPSMT"/>
                          <a:ea typeface="Calibri"/>
                          <a:cs typeface="TimesNewRomanPSMT"/>
                        </a:rPr>
                        <a:t> </a:t>
                      </a:r>
                      <a:r>
                        <a:rPr lang="en-US" sz="2000" dirty="0">
                          <a:latin typeface="Times New Roman"/>
                          <a:ea typeface="Calibri"/>
                          <a:cs typeface="Arial"/>
                        </a:rPr>
                        <a:t>to outside</a:t>
                      </a:r>
                      <a:endParaRPr lang="en-US" sz="2000" dirty="0">
                        <a:latin typeface="Calibri"/>
                        <a:ea typeface="Calibri"/>
                        <a:cs typeface="Arial"/>
                      </a:endParaRPr>
                    </a:p>
                    <a:p>
                      <a:pPr algn="l" rtl="0">
                        <a:lnSpc>
                          <a:spcPct val="115000"/>
                        </a:lnSpc>
                        <a:spcAft>
                          <a:spcPts val="0"/>
                        </a:spcAft>
                      </a:pPr>
                      <a:r>
                        <a:rPr lang="en-US" sz="2000" dirty="0">
                          <a:latin typeface="Times New Roman"/>
                          <a:ea typeface="Calibri"/>
                          <a:cs typeface="Arial"/>
                        </a:rPr>
                        <a:t>Contribute mucus-containing fluid to semen  </a:t>
                      </a:r>
                      <a:endParaRPr lang="en-US" sz="2000" dirty="0">
                        <a:latin typeface="Calibri"/>
                        <a:ea typeface="Calibri"/>
                        <a:cs typeface="Arial"/>
                      </a:endParaRPr>
                    </a:p>
                    <a:p>
                      <a:pPr algn="l" rtl="0">
                        <a:lnSpc>
                          <a:spcPct val="115000"/>
                        </a:lnSpc>
                        <a:spcAft>
                          <a:spcPts val="0"/>
                        </a:spcAft>
                      </a:pPr>
                      <a:r>
                        <a:rPr lang="en-US" sz="2000" dirty="0">
                          <a:latin typeface="Times New Roman"/>
                          <a:ea typeface="Calibri"/>
                          <a:cs typeface="Arial"/>
                        </a:rPr>
                        <a:t>Organ of sexual intercourse  or organ of copulation</a:t>
                      </a:r>
                      <a:endParaRPr lang="en-US" sz="2000" dirty="0">
                        <a:latin typeface="Calibri"/>
                        <a:ea typeface="Calibri"/>
                        <a:cs typeface="Arial"/>
                      </a:endParaRPr>
                    </a:p>
                    <a:p>
                      <a:pPr algn="l" rtl="0">
                        <a:lnSpc>
                          <a:spcPct val="115000"/>
                        </a:lnSpc>
                        <a:spcAft>
                          <a:spcPts val="0"/>
                        </a:spcAft>
                      </a:pPr>
                      <a:r>
                        <a:rPr lang="en-US" sz="2000" dirty="0">
                          <a:latin typeface="Times New Roman"/>
                          <a:ea typeface="Calibri"/>
                          <a:cs typeface="Arial"/>
                        </a:rPr>
                        <a:t>Provides proper temperature for testes</a:t>
                      </a:r>
                      <a:endParaRPr lang="en-US" sz="2000" dirty="0">
                        <a:latin typeface="Calibri"/>
                        <a:ea typeface="Calibri"/>
                        <a:cs typeface="Arial"/>
                      </a:endParaRPr>
                    </a:p>
                  </a:txBody>
                  <a:tcPr marL="68580" marR="68580" marT="0" marB="0"/>
                </a:tc>
              </a:tr>
            </a:tbl>
          </a:graphicData>
        </a:graphic>
      </p:graphicFrame>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428604"/>
            <a:ext cx="8229600" cy="5697559"/>
          </a:xfrm>
        </p:spPr>
        <p:txBody>
          <a:bodyPr/>
          <a:lstStyle/>
          <a:p>
            <a:r>
              <a:rPr lang="en-US" dirty="0" smtClean="0"/>
              <a:t>   </a:t>
            </a:r>
            <a:r>
              <a:rPr lang="en-US" b="1" dirty="0" smtClean="0"/>
              <a:t>Female Reproductive System</a:t>
            </a:r>
            <a:endParaRPr lang="en-US" dirty="0" smtClean="0"/>
          </a:p>
          <a:p>
            <a:pPr>
              <a:buNone/>
            </a:pPr>
            <a:r>
              <a:rPr lang="en-US" dirty="0" smtClean="0"/>
              <a:t>   The female reproductive system includes the organs The female gonads are paired ovaries that lie in shallow depressions, one on each side of the upper pelvic cavity. The ovaries produce eggs (technically referred to as </a:t>
            </a:r>
            <a:r>
              <a:rPr lang="en-US" i="1" dirty="0" smtClean="0"/>
              <a:t>ova</a:t>
            </a:r>
            <a:r>
              <a:rPr lang="en-US" dirty="0" smtClean="0"/>
              <a:t>) and the female sex </a:t>
            </a:r>
            <a:r>
              <a:rPr lang="en-US" dirty="0" err="1" smtClean="0"/>
              <a:t>hormonesestrogen</a:t>
            </a:r>
            <a:r>
              <a:rPr lang="en-US" dirty="0" smtClean="0"/>
              <a:t> and progesterone </a:t>
            </a:r>
            <a:endParaRPr lang="ar-IQ" dirty="0" smtClean="0"/>
          </a:p>
          <a:p>
            <a:endParaRPr lang="en-US"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57200" y="500042"/>
            <a:ext cx="8229600" cy="5626121"/>
          </a:xfrm>
        </p:spPr>
        <p:txBody>
          <a:bodyPr/>
          <a:lstStyle/>
          <a:p>
            <a:r>
              <a:rPr lang="en-US" dirty="0" smtClean="0"/>
              <a:t> </a:t>
            </a:r>
            <a:r>
              <a:rPr lang="en-US" b="1" dirty="0" smtClean="0"/>
              <a:t>Female Reproductive Organs</a:t>
            </a:r>
            <a:endParaRPr lang="en-US" dirty="0" smtClean="0"/>
          </a:p>
          <a:p>
            <a:pPr>
              <a:buNone/>
            </a:pPr>
            <a:r>
              <a:rPr lang="en-US" dirty="0" smtClean="0"/>
              <a:t>  </a:t>
            </a:r>
            <a:endParaRPr lang="en-US" dirty="0"/>
          </a:p>
        </p:txBody>
      </p:sp>
      <p:graphicFrame>
        <p:nvGraphicFramePr>
          <p:cNvPr id="5" name="Table 4"/>
          <p:cNvGraphicFramePr>
            <a:graphicFrameLocks noGrp="1"/>
          </p:cNvGraphicFramePr>
          <p:nvPr/>
        </p:nvGraphicFramePr>
        <p:xfrm>
          <a:off x="285720" y="1397000"/>
          <a:ext cx="8429684" cy="2533015"/>
        </p:xfrm>
        <a:graphic>
          <a:graphicData uri="http://schemas.openxmlformats.org/drawingml/2006/table">
            <a:tbl>
              <a:tblPr firstRow="1" bandRow="1">
                <a:tableStyleId>{5C22544A-7EE6-4342-B048-85BDC9FD1C3A}</a:tableStyleId>
              </a:tblPr>
              <a:tblGrid>
                <a:gridCol w="1357322"/>
                <a:gridCol w="7072362"/>
              </a:tblGrid>
              <a:tr h="370840">
                <a:tc>
                  <a:txBody>
                    <a:bodyPr/>
                    <a:lstStyle/>
                    <a:p>
                      <a:pPr algn="l" rtl="0">
                        <a:lnSpc>
                          <a:spcPct val="115000"/>
                        </a:lnSpc>
                        <a:spcAft>
                          <a:spcPts val="0"/>
                        </a:spcAft>
                      </a:pPr>
                      <a:r>
                        <a:rPr lang="en-US" sz="2000" b="1" dirty="0">
                          <a:latin typeface="Times New Roman"/>
                          <a:ea typeface="Calibri"/>
                          <a:cs typeface="Arial"/>
                        </a:rPr>
                        <a:t>Organ</a:t>
                      </a:r>
                      <a:endParaRPr lang="en-US" sz="2000" dirty="0">
                        <a:latin typeface="Calibri"/>
                        <a:ea typeface="Calibri"/>
                        <a:cs typeface="Arial"/>
                      </a:endParaRPr>
                    </a:p>
                  </a:txBody>
                  <a:tcPr marL="68580" marR="68580" marT="0" marB="0"/>
                </a:tc>
                <a:tc>
                  <a:txBody>
                    <a:bodyPr/>
                    <a:lstStyle/>
                    <a:p>
                      <a:pPr algn="l" rtl="0">
                        <a:lnSpc>
                          <a:spcPct val="115000"/>
                        </a:lnSpc>
                        <a:spcAft>
                          <a:spcPts val="0"/>
                        </a:spcAft>
                      </a:pPr>
                      <a:r>
                        <a:rPr lang="en-US" sz="2000" b="1" dirty="0">
                          <a:latin typeface="Times New Roman"/>
                          <a:ea typeface="Calibri"/>
                          <a:cs typeface="Arial"/>
                        </a:rPr>
                        <a:t>Function</a:t>
                      </a:r>
                      <a:endParaRPr lang="en-US" sz="2000" dirty="0">
                        <a:latin typeface="Calibri"/>
                        <a:ea typeface="Calibri"/>
                        <a:cs typeface="Arial"/>
                      </a:endParaRPr>
                    </a:p>
                  </a:txBody>
                  <a:tcPr marL="68580" marR="68580" marT="0" marB="0"/>
                </a:tc>
              </a:tr>
              <a:tr h="370840">
                <a:tc>
                  <a:txBody>
                    <a:bodyPr/>
                    <a:lstStyle/>
                    <a:p>
                      <a:pPr algn="l" rtl="0">
                        <a:lnSpc>
                          <a:spcPct val="115000"/>
                        </a:lnSpc>
                        <a:spcAft>
                          <a:spcPts val="0"/>
                        </a:spcAft>
                      </a:pPr>
                      <a:r>
                        <a:rPr lang="en-US" sz="2000" dirty="0">
                          <a:latin typeface="Times New Roman"/>
                          <a:ea typeface="Calibri"/>
                          <a:cs typeface="Arial"/>
                        </a:rPr>
                        <a:t>Ovaries</a:t>
                      </a:r>
                      <a:endParaRPr lang="en-US" sz="2000" dirty="0">
                        <a:latin typeface="Calibri"/>
                        <a:ea typeface="Calibri"/>
                        <a:cs typeface="Arial"/>
                      </a:endParaRPr>
                    </a:p>
                  </a:txBody>
                  <a:tcPr marL="68580" marR="68580" marT="0" marB="0"/>
                </a:tc>
                <a:tc>
                  <a:txBody>
                    <a:bodyPr/>
                    <a:lstStyle/>
                    <a:p>
                      <a:pPr algn="l" rtl="0">
                        <a:lnSpc>
                          <a:spcPct val="115000"/>
                        </a:lnSpc>
                        <a:spcAft>
                          <a:spcPts val="0"/>
                        </a:spcAft>
                      </a:pPr>
                      <a:r>
                        <a:rPr lang="en-US" sz="2000" dirty="0">
                          <a:latin typeface="Times New Roman"/>
                          <a:ea typeface="Calibri"/>
                          <a:cs typeface="Arial"/>
                        </a:rPr>
                        <a:t>Produce eggs and sex hormones</a:t>
                      </a:r>
                      <a:endParaRPr lang="en-US" sz="2000" dirty="0">
                        <a:latin typeface="Calibri"/>
                        <a:ea typeface="Calibri"/>
                        <a:cs typeface="Arial"/>
                      </a:endParaRPr>
                    </a:p>
                  </a:txBody>
                  <a:tcPr marL="68580" marR="68580" marT="0" marB="0"/>
                </a:tc>
              </a:tr>
              <a:tr h="370840">
                <a:tc>
                  <a:txBody>
                    <a:bodyPr/>
                    <a:lstStyle/>
                    <a:p>
                      <a:pPr algn="l" rtl="0">
                        <a:lnSpc>
                          <a:spcPct val="115000"/>
                        </a:lnSpc>
                        <a:spcAft>
                          <a:spcPts val="0"/>
                        </a:spcAft>
                      </a:pPr>
                      <a:r>
                        <a:rPr lang="en-US" sz="2000" dirty="0">
                          <a:latin typeface="Times New Roman"/>
                          <a:ea typeface="Calibri"/>
                          <a:cs typeface="Arial"/>
                        </a:rPr>
                        <a:t>Oviducts</a:t>
                      </a:r>
                      <a:endParaRPr lang="en-US" sz="2000" dirty="0">
                        <a:latin typeface="Calibri"/>
                        <a:ea typeface="Calibri"/>
                        <a:cs typeface="Arial"/>
                      </a:endParaRPr>
                    </a:p>
                  </a:txBody>
                  <a:tcPr marL="68580" marR="68580" marT="0" marB="0"/>
                </a:tc>
                <a:tc>
                  <a:txBody>
                    <a:bodyPr/>
                    <a:lstStyle/>
                    <a:p>
                      <a:pPr algn="l" rtl="0">
                        <a:lnSpc>
                          <a:spcPct val="115000"/>
                        </a:lnSpc>
                        <a:spcAft>
                          <a:spcPts val="0"/>
                        </a:spcAft>
                      </a:pPr>
                      <a:r>
                        <a:rPr lang="en-US" sz="2000" dirty="0">
                          <a:latin typeface="Times New Roman"/>
                          <a:ea typeface="Calibri"/>
                          <a:cs typeface="Arial"/>
                        </a:rPr>
                        <a:t>Conduct eggs; location of fertilization (uterine or fallopian tubes)</a:t>
                      </a:r>
                      <a:endParaRPr lang="en-US" sz="2000" dirty="0">
                        <a:latin typeface="Calibri"/>
                        <a:ea typeface="Calibri"/>
                        <a:cs typeface="Arial"/>
                      </a:endParaRPr>
                    </a:p>
                  </a:txBody>
                  <a:tcPr marL="68580" marR="68580" marT="0" marB="0"/>
                </a:tc>
              </a:tr>
              <a:tr h="370840">
                <a:tc>
                  <a:txBody>
                    <a:bodyPr/>
                    <a:lstStyle/>
                    <a:p>
                      <a:pPr algn="l" rtl="0">
                        <a:lnSpc>
                          <a:spcPct val="115000"/>
                        </a:lnSpc>
                        <a:spcAft>
                          <a:spcPts val="0"/>
                        </a:spcAft>
                      </a:pPr>
                      <a:r>
                        <a:rPr lang="en-US" sz="2000" dirty="0">
                          <a:latin typeface="Times New Roman"/>
                          <a:ea typeface="Calibri"/>
                          <a:cs typeface="Arial"/>
                        </a:rPr>
                        <a:t>Uterus </a:t>
                      </a:r>
                      <a:r>
                        <a:rPr lang="en-US" sz="2000" dirty="0" smtClean="0">
                          <a:latin typeface="Times New Roman"/>
                          <a:ea typeface="Calibri"/>
                          <a:cs typeface="Arial"/>
                        </a:rPr>
                        <a:t> </a:t>
                      </a:r>
                      <a:endParaRPr lang="en-US" sz="2000" dirty="0">
                        <a:latin typeface="Calibri"/>
                        <a:ea typeface="Calibri"/>
                        <a:cs typeface="Arial"/>
                      </a:endParaRPr>
                    </a:p>
                  </a:txBody>
                  <a:tcPr marL="68580" marR="68580" marT="0" marB="0"/>
                </a:tc>
                <a:tc>
                  <a:txBody>
                    <a:bodyPr/>
                    <a:lstStyle/>
                    <a:p>
                      <a:pPr algn="l" rtl="0">
                        <a:lnSpc>
                          <a:spcPct val="115000"/>
                        </a:lnSpc>
                        <a:spcAft>
                          <a:spcPts val="0"/>
                        </a:spcAft>
                      </a:pPr>
                      <a:r>
                        <a:rPr lang="en-US" sz="2000" dirty="0">
                          <a:latin typeface="Times New Roman"/>
                          <a:ea typeface="Calibri"/>
                          <a:cs typeface="Arial"/>
                        </a:rPr>
                        <a:t>Houses developing fetus</a:t>
                      </a:r>
                      <a:endParaRPr lang="en-US" sz="2000" dirty="0">
                        <a:latin typeface="Calibri"/>
                        <a:ea typeface="Calibri"/>
                        <a:cs typeface="Arial"/>
                      </a:endParaRPr>
                    </a:p>
                  </a:txBody>
                  <a:tcPr marL="68580" marR="68580" marT="0" marB="0"/>
                </a:tc>
              </a:tr>
              <a:tr h="370840">
                <a:tc>
                  <a:txBody>
                    <a:bodyPr/>
                    <a:lstStyle/>
                    <a:p>
                      <a:pPr algn="l" rtl="0">
                        <a:lnSpc>
                          <a:spcPct val="115000"/>
                        </a:lnSpc>
                        <a:spcAft>
                          <a:spcPts val="0"/>
                        </a:spcAft>
                      </a:pPr>
                      <a:r>
                        <a:rPr lang="en-US" sz="2000" dirty="0">
                          <a:latin typeface="Times New Roman"/>
                          <a:ea typeface="Calibri"/>
                          <a:cs typeface="Arial"/>
                        </a:rPr>
                        <a:t>Cervix</a:t>
                      </a:r>
                      <a:endParaRPr lang="en-US" sz="2000" dirty="0">
                        <a:latin typeface="Calibri"/>
                        <a:ea typeface="Calibri"/>
                        <a:cs typeface="Arial"/>
                      </a:endParaRPr>
                    </a:p>
                  </a:txBody>
                  <a:tcPr marL="68580" marR="68580" marT="0" marB="0"/>
                </a:tc>
                <a:tc>
                  <a:txBody>
                    <a:bodyPr/>
                    <a:lstStyle/>
                    <a:p>
                      <a:pPr algn="l" rtl="0">
                        <a:lnSpc>
                          <a:spcPct val="115000"/>
                        </a:lnSpc>
                        <a:spcAft>
                          <a:spcPts val="0"/>
                        </a:spcAft>
                      </a:pPr>
                      <a:r>
                        <a:rPr lang="en-US" sz="2000" dirty="0">
                          <a:latin typeface="Times New Roman"/>
                          <a:ea typeface="Calibri"/>
                          <a:cs typeface="Arial"/>
                        </a:rPr>
                        <a:t>Contains opening to uterus</a:t>
                      </a:r>
                      <a:endParaRPr lang="en-US" sz="2000" dirty="0">
                        <a:latin typeface="Calibri"/>
                        <a:ea typeface="Calibri"/>
                        <a:cs typeface="Arial"/>
                      </a:endParaRPr>
                    </a:p>
                  </a:txBody>
                  <a:tcPr marL="68580" marR="68580" marT="0" marB="0"/>
                </a:tc>
              </a:tr>
              <a:tr h="370840">
                <a:tc>
                  <a:txBody>
                    <a:bodyPr/>
                    <a:lstStyle/>
                    <a:p>
                      <a:pPr algn="l" rtl="0">
                        <a:lnSpc>
                          <a:spcPct val="115000"/>
                        </a:lnSpc>
                        <a:spcAft>
                          <a:spcPts val="0"/>
                        </a:spcAft>
                      </a:pPr>
                      <a:r>
                        <a:rPr lang="en-US" sz="2000" dirty="0">
                          <a:latin typeface="Times New Roman"/>
                          <a:ea typeface="Calibri"/>
                          <a:cs typeface="Arial"/>
                        </a:rPr>
                        <a:t>Vagina</a:t>
                      </a:r>
                      <a:endParaRPr lang="en-US" sz="2000" dirty="0">
                        <a:latin typeface="Calibri"/>
                        <a:ea typeface="Calibri"/>
                        <a:cs typeface="Arial"/>
                      </a:endParaRPr>
                    </a:p>
                  </a:txBody>
                  <a:tcPr marL="68580" marR="68580" marT="0" marB="0"/>
                </a:tc>
                <a:tc>
                  <a:txBody>
                    <a:bodyPr/>
                    <a:lstStyle/>
                    <a:p>
                      <a:pPr algn="l" rtl="0">
                        <a:lnSpc>
                          <a:spcPct val="115000"/>
                        </a:lnSpc>
                        <a:spcAft>
                          <a:spcPts val="0"/>
                        </a:spcAft>
                      </a:pPr>
                      <a:r>
                        <a:rPr lang="en-US" sz="2000" dirty="0">
                          <a:latin typeface="Times New Roman"/>
                          <a:ea typeface="Calibri"/>
                          <a:cs typeface="Arial"/>
                        </a:rPr>
                        <a:t>Receives penis during sexual intercourse serves as birth canal and as an exit </a:t>
                      </a:r>
                      <a:r>
                        <a:rPr lang="en-US" sz="2000" dirty="0" smtClean="0">
                          <a:latin typeface="Times New Roman"/>
                          <a:ea typeface="Calibri"/>
                          <a:cs typeface="Arial"/>
                        </a:rPr>
                        <a:t>for</a:t>
                      </a:r>
                      <a:r>
                        <a:rPr lang="en-US" sz="2000" baseline="0" dirty="0" smtClean="0">
                          <a:latin typeface="Calibri"/>
                          <a:ea typeface="Calibri"/>
                          <a:cs typeface="Arial"/>
                        </a:rPr>
                        <a:t>  </a:t>
                      </a:r>
                      <a:r>
                        <a:rPr lang="en-US" sz="2000" dirty="0" smtClean="0">
                          <a:latin typeface="Times New Roman"/>
                          <a:ea typeface="Calibri"/>
                          <a:cs typeface="Arial"/>
                        </a:rPr>
                        <a:t>Menstrual </a:t>
                      </a:r>
                      <a:r>
                        <a:rPr lang="en-US" sz="2000" dirty="0">
                          <a:latin typeface="Times New Roman"/>
                          <a:ea typeface="Calibri"/>
                          <a:cs typeface="Arial"/>
                        </a:rPr>
                        <a:t>flow</a:t>
                      </a:r>
                      <a:endParaRPr lang="en-US" sz="2000" dirty="0">
                        <a:latin typeface="Calibri"/>
                        <a:ea typeface="Calibri"/>
                        <a:cs typeface="Arial"/>
                      </a:endParaRPr>
                    </a:p>
                  </a:txBody>
                  <a:tcPr marL="68580" marR="68580" marT="0" marB="0"/>
                </a:tc>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216</TotalTime>
  <Words>6052</Words>
  <Application>Microsoft Office PowerPoint</Application>
  <PresentationFormat>On-screen Show (4:3)</PresentationFormat>
  <Paragraphs>718</Paragraphs>
  <Slides>97</Slides>
  <Notes>0</Notes>
  <HiddenSlides>0</HiddenSlides>
  <MMClips>0</MMClips>
  <ScaleCrop>false</ScaleCrop>
  <HeadingPairs>
    <vt:vector size="4" baseType="variant">
      <vt:variant>
        <vt:lpstr>Theme</vt:lpstr>
      </vt:variant>
      <vt:variant>
        <vt:i4>1</vt:i4>
      </vt:variant>
      <vt:variant>
        <vt:lpstr>Slide Titles</vt:lpstr>
      </vt:variant>
      <vt:variant>
        <vt:i4>97</vt:i4>
      </vt:variant>
    </vt:vector>
  </HeadingPairs>
  <TitlesOfParts>
    <vt:vector size="98" baseType="lpstr">
      <vt:lpstr>Office Theme</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vector>
  </TitlesOfParts>
  <Company>By DR.Ahmed Saker 2o1O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Dr.Taha Shawimore</dc:creator>
  <cp:lastModifiedBy>Dr.Taha Shawimore</cp:lastModifiedBy>
  <cp:revision>47</cp:revision>
  <dcterms:created xsi:type="dcterms:W3CDTF">2019-01-22T06:57:33Z</dcterms:created>
  <dcterms:modified xsi:type="dcterms:W3CDTF">2019-04-08T08:13:22Z</dcterms:modified>
</cp:coreProperties>
</file>